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71" r:id="rId10"/>
    <p:sldId id="266" r:id="rId11"/>
    <p:sldId id="269" r:id="rId12"/>
    <p:sldId id="270" r:id="rId13"/>
    <p:sldId id="268" r:id="rId14"/>
    <p:sldId id="272" r:id="rId15"/>
    <p:sldId id="267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772400" cy="1470025"/>
          </a:xfrm>
        </p:spPr>
        <p:txBody>
          <a:bodyPr>
            <a:normAutofit/>
          </a:bodyPr>
          <a:lstStyle/>
          <a:p>
            <a:r>
              <a:rPr lang="es-CO" dirty="0" smtClean="0"/>
              <a:t>Tema N°3: </a:t>
            </a:r>
            <a:r>
              <a:rPr lang="es-CO" dirty="0" smtClean="0">
                <a:solidFill>
                  <a:srgbClr val="FF0000"/>
                </a:solidFill>
                <a:latin typeface="Script MT Bold" pitchFamily="66" charset="0"/>
              </a:rPr>
              <a:t>No </a:t>
            </a:r>
            <a:r>
              <a:rPr lang="es-CO" dirty="0">
                <a:solidFill>
                  <a:srgbClr val="FF0000"/>
                </a:solidFill>
                <a:latin typeface="Script MT Bold" pitchFamily="66" charset="0"/>
              </a:rPr>
              <a:t>perdamos de vista a </a:t>
            </a:r>
            <a:r>
              <a:rPr lang="es-CO" dirty="0" smtClean="0">
                <a:solidFill>
                  <a:srgbClr val="FF0000"/>
                </a:solidFill>
                <a:latin typeface="Script MT Bold" pitchFamily="66" charset="0"/>
              </a:rPr>
              <a:t>Jesús</a:t>
            </a:r>
            <a:endParaRPr lang="es-CO" dirty="0"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2216" y="4077072"/>
            <a:ext cx="2869624" cy="2448272"/>
          </a:xfrm>
        </p:spPr>
        <p:txBody>
          <a:bodyPr>
            <a:normAutofit/>
          </a:bodyPr>
          <a:lstStyle/>
          <a:p>
            <a:r>
              <a:rPr lang="es-CO" sz="4000" b="1" dirty="0" smtClean="0">
                <a:solidFill>
                  <a:srgbClr val="FF0000"/>
                </a:solidFill>
              </a:rPr>
              <a:t>Texto base:</a:t>
            </a:r>
          </a:p>
          <a:p>
            <a:r>
              <a:rPr lang="es-CO" sz="4000" b="1" dirty="0" smtClean="0">
                <a:solidFill>
                  <a:srgbClr val="FF0000"/>
                </a:solidFill>
              </a:rPr>
              <a:t>Luc.2:47,48.</a:t>
            </a:r>
            <a:endParaRPr lang="es-CO" sz="4000" b="1" dirty="0">
              <a:solidFill>
                <a:srgbClr val="FF0000"/>
              </a:solidFill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251520" y="260648"/>
            <a:ext cx="8568952" cy="1296144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b="1" dirty="0">
                <a:latin typeface="Gloucester MT Extra Condensed" pitchFamily="18" charset="0"/>
              </a:rPr>
              <a:t>SIETE  MENSAJES  SOBRE  LA  VIRGEN  MARÍA</a:t>
            </a:r>
          </a:p>
        </p:txBody>
      </p:sp>
      <p:pic>
        <p:nvPicPr>
          <p:cNvPr id="5" name="Picture 2" descr="http://t1.gstatic.com/images?q=tbn:ANd9GcTA6VJeQ9VB5Hy3dVOOgiVZqU0BPrWCh33oiG5a0ZcTv1W4ZpD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56992"/>
            <a:ext cx="4392488" cy="288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22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5575" y="620688"/>
            <a:ext cx="4920481" cy="403244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47 Todos </a:t>
            </a:r>
            <a:r>
              <a:rPr lang="es-CO" dirty="0"/>
              <a:t>los que le oían, estaban estupefactos por su inteligencia y sus respuestas. </a:t>
            </a:r>
          </a:p>
          <a:p>
            <a:pPr algn="ctr"/>
            <a:r>
              <a:rPr lang="es-CO" b="1" baseline="30000" dirty="0"/>
              <a:t>48 </a:t>
            </a:r>
            <a:r>
              <a:rPr lang="es-CO" dirty="0"/>
              <a:t>Cuando le </a:t>
            </a:r>
            <a:r>
              <a:rPr lang="es-CO" dirty="0" smtClean="0"/>
              <a:t>vieron (José y María), </a:t>
            </a:r>
            <a:r>
              <a:rPr lang="es-CO" dirty="0"/>
              <a:t>quedaron sorprendidos, y su madre le dijo: "</a:t>
            </a:r>
            <a:r>
              <a:rPr lang="es-CO" i="1" u="sng" dirty="0"/>
              <a:t>Hijo, ¿por qué nos has hecho esto? Mira, tu padre y yo, angustiados, te andábamos buscando</a:t>
            </a:r>
            <a:r>
              <a:rPr lang="es-CO" dirty="0" smtClean="0"/>
              <a:t>.</a:t>
            </a:r>
          </a:p>
          <a:p>
            <a:pPr algn="ctr"/>
            <a:endParaRPr lang="es-CO" dirty="0"/>
          </a:p>
        </p:txBody>
      </p:sp>
      <p:sp>
        <p:nvSpPr>
          <p:cNvPr id="2" name="AutoShape 2" descr="data:image/jpeg;base64,/9j/4AAQSkZJRgABAQAAAQABAAD/2wCEAAkGBhQSERUTExQWFRUWGCAaFxgYGRofGRkYHBgaGB4aHRgcHCYfGhojHB0YHy8gIycpLCwsHB8xNTAqNSYrLCkBCQoKDgwOGg8PGiwkHyUtKSwvKSwsLCwsLC8sLywsLCwsLCwsLCwsLCwsLCwsLCwsLCwsKSwsLCwsLCwsLCwsLP/AABEIAK4BIgMBIgACEQEDEQH/xAAcAAACAwADAQAAAAAAAAAAAAAFBgMEBwABAgj/xABIEAACAQIEAwYCCAQEAwYHAQABAhEDIQAEEjEFQVEGEyJhcYEykQdCUqGxwdHwFCNi4TNykvEVJIIWQ5OisrM0U2NzwtLiF//EABoBAAIDAQEAAAAAAAAAAAAAAAIEAQMFAAb/xAAvEQACAgEDAgUBCAMBAAAAAAAAAQIRAwQSITFBEyJRYfBxBRQygZGhwdEjUrHx/9oADAMBAAIRAxEAPwDbcdY5OOYqOO5xwY6GO8QcdzjrHMcJxJxyccnHl3gTitWzMCeUfljgkrLRbHk1xiqavXEdVxEY4Lai1UzHLAnN52/xHbpbE9ar/vgPWWQSd/ywLTYapHVHiWqsoVzfVzN7ded8FXrt9o/M/rhc4NS/nieh+8H++GR1sMJ5OJ9Q2V61Z4szf6j+uAXFa1QAnWw/626HzweqGFwt8cgg/qOmOvgAUK/EqxqlRVq77a2AiDzJwa4RnnXMUQzvfqSefrha73+aD1m33YYeH5kLWRiJtAGLMfLINHbNQJLH54n70gqCTfz8jgBk67E94/Sy8gvl1MXJwUNeWXneRhmiEi0MwdREnaf3fHp81AksAOpP3eZ8sVNV/b9MAkp089VrIxde4OhYYxcTqK7SDIg/pjsk9kbCjG2HMrxulWZkp1FZ0+JROocp0kTHKdpxaBxlvEuxiZJamaWuRVUsaWjwn4IK+VgYiwnnAh47LcZbN5SlXZGRmUapjxEWLCPqkyRiMWVT4DyYnDkDdp88yZwkCR3adT9oe2EjiHFZaC6KSIMkWB8ibYafpHy6Obqmo041aRq+Kw1RMenn1wn0ah1+AafJbD5DE0rYv3NQ4PXLUaJP1qak/wCheWLtYWxV4Mv8ij/9tf8A0gYIlf37YVVIZZSanbAfi9SFgk+3MfucHM2fXCz2jMLteLfI/PB0gBUydb+ew5EiPkDho7QZoU8orPI8a7GSTpb/AH9sKfC/FmDyv/8Aj+/vwz9tKE5EqCD4kjVtz5/P54rnW5E9Iil/x+gL+P3Un936YM8G7WZdCQ3eERI8DkT6f264RxkItNKSs2LmL+QJnBXh/Z4kHxURAmCTqPkAVvO3++Je1IqTNFpfSBlgReoPLuji2n0i5UEktViP/lGZ9dX3R74QV7GOYL1aFKftG2wO4MeXsfXFzL/R47AnvqJgFrEkkCb2k/d5YC4oN2bFSbUoI2In545jzkf8JP8AIv4DHMXqToroTOLdr8xma1ShkUbTS1LUfZtdwuk3hZBMQSQPbAnsx9KtYZsZXPIEltGs2KvHh1QACDYTbcHbFnJcPahmc4EqU0rmprYVNWg020vqEMDuX89sdjhIzPEMvqNFhTqs7BQ2ttCI4LGSukFqf+oCDc4KMnY1sjtNLGO8dDHeLBM4Tjw5x1Ua2KzOcSiaIs1mCCBE6vPb254ovXJ5WFpJ9oHLHqvmfGvgYkMASBYAze5uB77iJxSevsBa5Nrcj+/ljixIvNWJBgi21/PHlqxuLcvw/TEJqBYvJgD3HM+4x7HWb/nGOOJ6jyfLA7MgzizXcmL+WK+YsIPSfx3+WJORQ4Sf+YUnmrfkPzwyVUtgDw8fz0iLK09eUYP1jbGdm/Gw2UMy3h/XC1xY2/fTDNUQFTzws8XUQYnzx0QRKq0v5izP7JN/ngxw9A+YVZjSB7k4D19RqAKJJO36YNZDhrnM0mPggSZ532xZi4ZA4pUJbTqgTLRyiBvNib/LHWXzhqVNSnwAwvnH1vTkPL1xEKq1dSAwLgsOZ2IU8wOZxBQHdtoiIPz6frhpMJDCs6gT0/TC+nZ0ZevmK1HxVcxLqtR2CagZceGI3UiZMBvarxjtMMudIIdgIi+lTA+Lq39I25nlhTHGjUzAqVmZ1JCtcjwRcCNhc2HTzwtqcy27V1NHTaHLJb+i7erGbiekaRXzAC6BUcUUBk6iCmolmVWsBPxaWx67KdrqYy6UWTSElQwvbUdwPyn0wh8SzLkr3TB6jAliFvTcMAFBABCxCgXXSTuScGez2R0Uazn/ALpAFI5mQYjzIj3xnz1H3eO9dePn6hPHv4kMPbwiA0j/AA2MWvp1G39sK1GhcEAXPlcG/wAoP4dcXu2akuNTHSV0sAzDUIGoGDcTOIKXZNtAetUFEEhUDu5Ytt8IY6et74cxaqOTGsr4szZY2puKNG4D/wDD0/8AKPlAwU0c8BOEcVoytANDKqrBsCRaATz8udsH4tjsb3dA5prqDsyN8KvaZbefLp0/PDbmrYVO0LGD920RP9hi8qE3gn+MYvePnhn+kSqRw1jdfHTiCZgknce18KvBxprneZB5czg39IuanhjiR/iU9juJMR5b4Brzo5/hMuOeYAfzGHOzn9cXMjxmoogVHI3gVG/ANhcfBnsZP8UB1p1f/ZqYalHgqQfyGezLVERHcliAoWpVkg8viHTnjQaPA3oGgz1XeoxbV43Kjw2US14N9XWMDeC8Cp0MxlCkkvTVpY8ytQ7AWFv74buJUyRQNp7zYecid8IydlqGwHHMdUDCqDcgCT1MY6w0roqozD6SuGNTrpmVDPTqALVUMQSy7An+oR8jiP6N8x3WYqV6mmmCO7CfCASwc+H6uwXzO+HwUFrUjSqKCGBRhtcfeDsQfflhc4b2WUU6iEFTrJF5JYKuonoCQGA5eLFkYc2X+J5Npo6PO2Oi2AfDs7PdXMwAfOxUg+hE4LzgmqKlE8V3scU++3n3v54s1UscU6UFZ6mfvwKYTVENZZPnqA5bT+nvijTQs3h3/tieu41WBxJkqlOkPilubW+UfliJOiUeMzSqX8LEb7eWPFHM6vh2389sEM5nXpqHRdfMqSFMdQxgDlv/ALhOG8U75nc0+7IbS2llZWOkNIK22In288Asictvcna6s74zxP8Ah6L1CASB4QSACxsBM+58gcKmRy9fP1KhXNnLvTGmArF7i7WcKReAADpkbGMEu3nCjXyweSBRcO0b6NmItuBJHpgP2SFGlSzNOo5Sq+mKlEqrmjoDJoIi282Hn5K6uTTXsWY42g52O4fWoVtGYzDZhmB0yCAotIBIkmdxsLeeHDOMBHpjO+yvaGh/HIgprSC0TTDs2upV0EQDzUyWJY3aDfkHDiT6qsMY0iy/K/76jFSbdORE0t3BZQ2b97jC7xlGabX22/c4OZdoETM7T6YA8eYgG5B8t9jtiyPUqZVOWp0EIMGqQAxW7yxFh9kC334E5rJhatLTXalNTYRBm0EHecDeGV6zZvuneqdQY95IE2hYm5E2HIcsc4qxepSiv3dEOocAQ4jlqgsTYkk7ATgs068sHRbihfMh5qUVWyuQEmBGxE/29ce6hIQVjAZFJM3vpJi/nGJMvlQfjAETJJkmIAn068yMCuN53VSqgGFCgL/V41Bt53jyGGE6jZGOO6aj7iVndRDao3ne/nPtf54HZ3MaSF6i/nKgflibP5g6Q1jsWE8gbHrBBx6ynCjmc1Soj6wGo9FF2PsJ94xnOordLor/AGPVSy1F17DFwXhPd5M1nWXrwqCL6ZEf6mAPsMNtDJ9zSCKAGjfoeZn1m/6Y6p0lqV9vBl4RBy1hQfkoK+/pi1mcyBI+yJPlbHkdRqJZpU/q/wCF+Rmubm7FDjtQLUUksCqt8O8hbRNjJn198E6nBaSl6tTM1KzltIexdHCyVlBCgxJUqBtMmMAu11ZhpIUtYkwROwO0ibbR57Ya+BcSBpUYWPqVVC6pOkAEtqAVT4iTpIJ1c9/T6eCeng/b+RJtrLJGa8Sq18tmKdSmHl3WoREAeMQCpJIJY3BgGRA3xu2azAUMxMAeY/PGX8UX+JzopCsaaNWTvSOYBBC+5VfLYnbDf25rFUQbKzGR5wI/PD2F8Iq1EaZ3V46HJ0qdJsD16mAbD8cCO0LnRaOX44pcPJJmbbHre+J+KU/5cc4MeeL2xcTsisVzvy2HT974Nduqs8LqWiWpzb+ufngZwhv+YY7XsfnsSLHDxXyQqZceFCy1FZRUDFWdbqCAwJveJvGKpz2yTZ0Y7uDJ8h9Fecq0xUZUoqbgVGhj/wBABI94xb4J2Jr5bN02Y02EODpbaaTjYgTvyk+WNU4NmtdVlzFOHY+EEmDAiac/VJBMEA3vNiYuIZ7I5qkUOkw2kFVhlM6TpMCSJDW2HuMSsmSa6qi2WOEeGmDEBNTJEQYppEkgfA/OD54YK+sPSV9FqikaQebPuSbwB0GBFWiKZyik6mTQkjZgCEBE9d7nngrmiWNNgpA71RqOncE2gEnreMVsoY1KRAx1jlMWE9Mcw0pcAA2iiq0AnQ5gHmlQfVPlYAew6TU403dvRrQI7xUqDyYwD7EiPU4pdpc2cszWKpUUrqkks4BYH2iJ526Ys1c53yMrC1RFJB5MylwR7hsMx6HHXDXiuF/+o3/uMfzw0DCRl83FYOIEgtvuT58pk4b6eYVlBBnlityvgto7rvY4p03hB6YkzFXSCCQL+fP2wD4rxsZemPDLaQTOwB2sLkmDAHScRaStkMs5gXDDaRJ2AgajPlaPfAHiPGGNdKNEUJ7w1HDhSHW5lTfxgDVI6+V13tH2ozEHQ4KlrFRAU/ZdPvv0nCxxXO6yla6VAplTdTBnUk7rO4kxcG0YonLd0Dhx1Nd7Q1itKotPNaKzEDUfEfEAQEXkYIiBjxwahSoLWdqld9Md61edQKKTAUgAfFqtIOsQYxfrproJXRE/iTTUKwhihZRcHZioPuOZwkdvqfc0Hy1OoFeq4qMCxLMoAU6m5yRqJPlsBArxx2ScmyW9yUUH+Idsab0HNGqEI3MWVYJliREkiL77DGWdoOO/Zqo7hAJARQFn4RoADQBsLj7sBa9dZWlShhpOsmQGb4jcfVEWsTPraDs92crZ3MrRprpO7MfhRRu58o+eBjh5c8kvfkNypVFDL2Pzgq5kd0CWCHWAAJUIZMHcA+/le2mJmWqUgrGKtNNStvqSNQBjcaZ9xGFL6NFyq57OpQ8Q0AUWdbuqmKhE7TIMRcc7Rhkyy6FGq8rUpoRYDUpQKfIMVjpqGLKroVN8hnIZoOgZWkmBHTbY/M4Xe13FaaMacM7c9LBe735kHxbWi3W+JuHM9GkJu1SO7W8iRpliNhsZHTzGKPEOHPUDggCSe71XLRMid4IHzAw/pdEn58nTshDPn52xFjiefqDRWpkVNBVnCyBUCeK6/UqKoNhYgEjYjDPxDLDWKtKBUqFVV9/jIlvLwxfCLkOMfw9YzzBQk8jaGYc4YAHyLYP8F4ytOquWZhpaKmXLMLIYISf6ZMeWL9XhXWKO0+V1TG1q5qoyaiIsxM3I3EevPFZOGNmT3ZYKqxrYgeEDVsJuTO84q/8AEe8LOp+uxA6XIIPrhk7P1FlySPComTIUA+m22MfWZHi08muppYXUk0KnG/o9pshbLZgPUH1H03tsGWIJ8xG09cU/o5q93/EZqsdIRe6GodCC3y8AjzOGXtZwdBReq+Zq96T/ACfECFb7Krvpjc6vPywu8GdSyGos91SLimJirmmrM2oIsl/DBsDHtjCc55NO4ylaftz9Pe+nsaKc5Rbp0OKV+6pi38yoCwDbiblm9zJ84HLFGvmVWg7T8R0gnmbSZ9YwGp/xNaoS6NTLfE1QqFUeurkPqj3xT49mHqqAsCjT2UMC7lQXliLICAW5n1jGdj03nptcu38+eoadIsdp66y8AMFT5wp38rYJ9nuzOaqDvQNCFTENpaoIkAXsCbaj5WO4WanDCXCO3ir6CNCMFUOzLboBYy1zM42/hVRdGlPhpnQI/pgfpj1OhxpYYxTtIzNQ2sjYl57glNiiLSVbrqVVhrm8puBeST8zzIf9iNck1ngfCpgqDAAAUzpUQdomZwwmgJmNmn1JQfP+2I8txFe/aiPiCB/L42Uz57e2GsWFQugMmaU0r7Gf5nJNQqGmwAM7j6wPnYfdOIuK2SOYn0Efjhn7aZXxI4F5iY998LXEPgPXyjcWj++Japld2hc4PS/nGdweVjB/f34fqeUV0ps9JauhxuFJAMAspOxU6TbphE4Of57HYfvnjWODUlSjqJ3/ACtY+2KXFylRMZUrFXhXZ2qMxVzeZfw0WYUbyG0lhJjZQeXWfdI4fmNddqlSmGQanp01kamDDxsdLX22A2A5zhj7bfSIkNlqYZWYmW5aTIPK8ke8b88Lmcz/AIadLKqTWCQWUXSYty0m/wAXrzIwcML3xhH637F3iXFzl9EEj2pRf4alVDI9J1NRrMAA6k6luUhVmASw5jcl/rRCiR/jKdurwPnOMx4XwGjQQvmXSY25Sd5Y/F6WHUNgpR7cUVYKhdlEGwITwkEQDG0bjrh7NorXlfP/AETWS2ayrWxzFbKcQp1KaOrDS6hh6ESPuxzCmyQRDxnga1qZXSHJB8bDbyXmCdp5YX6+Z7pwjQpUUgZn4V1KSPQEgzhuCmfikxMSfn6YF9pRR8K1jNRv8MA+InmAJjSOZNvfDPREpdhc7MZQVPE28hVHIxsb9JBkfjhsoVqSVDSVgWi41GesxMTeesegwB4E1OgUpElGkwHBAAM7OSQbxzm22KnD0rrVWiXqVG7/AFt4QFCKw3AOlVjxAQNRg6raSpklTVDMYPuM3HOIrRplydtrTf3n/cgc8ZzXqM5NWpv9RSeZ+sf6vP8Athm46BmHA1DQhuoNyYmCOl59Dhe7RoUUmYHLzJt+/fFUp7mC1SE8VpepPwsYMdOvqLEemKbVGYvl22BJB+w48IcXshsG8jPI4mTnG58zOB2bqqa6MCYdQH53+A/kcTDqBZqX0V9rkqBcpUXTWp8miJGqdNplSBYm2q1hi19K3ZBs4A9EDvaaxzllidIjc+R64zz6O+yDVs0ar2o0mMnq0RoXzEyTyHmRjZcySw8LQevI+RH7OENb9oRwS2Y+X+yLseFy5Zjv0ddkqlTMv3lPSiKwYtPxQQFK7jr7A8rwJ2iqZHOV3pqokGlYSFAiIEjaP9sNOezGayOYev4dNRo8JlGkfC0BSCTLAwDOrrdebsh/GtVzFSvSytMMFBqEnUxEmAL2sJi5PlhyK8Z+K2nBrt2foyFPZ5H1X7+4d+h7hgqvXzdTSSr6ae4ZWYHU2kHTBDAQQfKIu11eHq5abKtUu4kHUFCqBtbUQsjpPt57H8GpZLKqlCuuZ1VvHUWCoMqI0hmC+EczPXoIczXXS9JnIFYsoeTpDAzE3HTDuBKeVLsKZm1Bsl4PUOYq1HN1SAPMx+n4jHO0NDwISSdDl5WZGkGAOu+BnZjODLlsu+Yy7AsxsxB1WutT4XJH1ZBGCufzNNg1GsSisBpfZZ0wYfYRvBN5jG23TMujMfpLygWstVPgrLqkbExB94jATixD5XLPG1Nqf/h1P0P34ae19FqeWbLVNLmkoq0mXnSnQZHUErfphMzdX/kaIHxK7MRBsjsQDPKSuK5SLYq0OPY3O/y3B31sRPXUJO/ORh07MZoanVvsg+cAzHzg4TuxGRb+Aev3bVHNZgSosiCdRJ5TJ9AMWDnWU6la4/AkE/8Apxj67D4uOUV3NLTypqy39IHFozNKlyWlMebsST8lXFLhOZp1KtNKjQrOqkgdT5/jywO7SUO+etmGM/8AMGkq89NNBefTQB74l4Zwum7aWPdsmlmi6susKWCnYrqDEAxY2GMdQx48Ub7Ln+T0On1E4Y3S4/s07P5KiKYamtEaTvVDQ24069QKmYMk8jOFvLqxzSowDKdYcqFKhmQgICNwFJ/1DHdHs5WBCJVJIYhizPoSB8QUSJIggGPfkw8PyApBUJWVBhgGZjJ3aBYk3vE8rDGXmyRmtuFW/wBPzFo8dWAuz2Q116KEEikpLBbxoqPoEjcTFhfDb2TzcZjMUTY+FwLxcaWgnkNKny1RaDgPl87RyINJSa1UteQFRSb3OwF55k4H5fP5mlnaNNwKjojGqUII0VNRphJMuV2EEtCmx5+h0KccdMz9RTnZoeYzMQY+sQfwnAWhpPEdYsVouKjSYgOhUN9WZLGenzxBms9VF2pVAJEQpaec+Fbb/XKjztifhORlzmKh0mou2nTbcaiWJ1rHKIjc4ctWU1wWu0K6kLTYEML2iIn0vhH4jYQLmP3+/LDTx/NBMv8AH3pEgXEkF1IUtzaJExJtN74Rs7xcuYFL31H05IcDJclaK/DI70X3P6b4cO2mfI4XVZCRpVRIi81EXaOhPvB5YV+G5GtdhSgG4JWoREjpS+/BHtL3n/DcwjjwaJlaVUXVlI8TkCJAmxOKW6kqJ7GT8DyxrZhQys+5MXO0yZ5Tym+2NA4ZSCqVFTSI+rTgAeVo9yCb74p9hMoqZUVh8T1wrH+kDSB6Sx9/QYOZ/KAMSTpPoIYdZ2nkR1xt6eKUbFpvk5kcnlg5do8IJarUk6RbbVsZIEKBJIHMYp9pePZbJ1JTK0q4LQz1Kcs28w7zp5gALHqME17JLmie9bRl1RTTRCA1RjdqjN8UAwo8+nNH7Rdhq+V7yqq99SYkl2u6+I++orux6npOM3UaqMsjx3Vfv+Y3ixVHcapw3iM0aZUUwCikBWQgDSIAIgEegAxzCnwXM/8ALUeX8pLDYeAWHljmMhzlfVjVI0Hi3HWQlKSFyBLsVOlR108/cgeRwLy+bautTWA9gWJPKYGx3Bv5eWGKvSl26aII6qWg/r7YErk1p1wq2FbLuCP603I+QONhMUQPz/Ca7qppMtS2ztpaIjSXCkEbwTfrOGHIZdky5LEM4QiwOmwvAMmOnoMVeFklgAdgfxj7vywdY6V9BbFWxJtl8ptpIS8pkwKjOLhwGmZHQAGY2wp9tOJlgE8zqHmPyvg7wHNv/OR6egl2qIJsEZiQJ2BHQYWu2/DHCJUWSP8AvJgkGZ1W5fhz8lIrmiZ9BYydRQx1HaTvf5RcYlXgYrZmnTy7Bw9wwNv6j1AXe/TrihwVB30uJHUyeYjnjT+yvCVoDWxXvHUQdIWKZ8QAA3nefIDlivWZ/u0HJdex2HH4kqDfCuFJl6KUadkQe5O5JPUm+LZOInzgA5fMXx4ZoufCPW8ny67Y8fTm90u/c1Uq4Fnt7xRaOX0MZ746dpA0wS0TYiw/2xnI4yVUlAsbGZJF+UETzsbeWDn0iPUbNhGUECkGSRG+5ibtqgRvtil2J7DPm6zNWGmihAYkxqY3hSBcxedojrj1mjx48OmUpfUz80nLJSA3/aOqrrUp1SGWNlAgCDE/WEzvy8jGNHo9paefyi1KiBYZUKA6VNULLNb6hB2tExNpxLxTs7wmi4p/yiVkuO8ZqkKpJJA+FRvaJ88K+bSlRp0yhnLlqjqRqGudCWm8agVmB8ONPSZYzyJKLVeopqINY7se+HcKpse9NDLnUNJKIAAsbGDB5b4p8U4ilJjOap0lAgU7tTZdoYEMBYR4RIwp8P7T1lLFCsRJpmCsf1E2B298XW7RLXdaNCqtWu/xVqoGlBuRSpGxKjm1t4B3GzkyxhFyl0MuOKU3SFvN5kVe8XLlmfu6iJQEsNLshPdHmoCk6CARyBwsZyu1OnpYq3eBRAJslO0Ebg6gN7+E8jfW+IfRflWUBC9NhEVFI1k3LM1rknlMACBGM07R9hczQdmI71Jk1E+8su6+Z288Z0NbjzdOB16eUDQ+yWYrJkx/Dk1WcHVUCrAMCaSJqAsbMwuTytGAyVJE7RaPww8fR9kKVHJBVDQ0vca2vDW0zKiREcz1kYRMymlng6vEb9RJE++KoZ3kcl2XQu8NQSottWDU6dLo7ufUpTQfcs4i4nTPhKyCWKyN4ZYI8wRbFbI1bsOgJ+7FriVTSqH+ofpjMzRUMtR+Wen0EVLSvcOnZTjRr0zUWGqqFFansWgQHUkxfeOuoTthhz2b7umXMKu5LC4N7zO4nYTfCDw/snnB3dajUWmWprpIciARN4HOxi+GDg/0f5jMV1q57M99TS4phm8TTYN4VGnfaZ2xnY/s9+P4mN0vpz9PT8zNzuEG0mmvqRcA7NVM+5rVAVpE+FiRdZ+qBubDxG1yb4cauVXLwKaILeMmn0AAJIuxsIB6C42xf4nxFaFMtqWmqQDK2g7aQPiJ2Ci89MVuH0Wqha1TUrQfATsJlQw+2o389XS26sfhwqPUzXPdK5FPP8VrN/higDMDvahBJ/yKCAfJmB9MLfHOG5+pUVKmap0qbEFHRCoO5v4iwdSBKzEGZtGKPaDNmixNgdV+hDiRf/MCZ6nCnxDtYyvSJ1eFWhZklmNufJWOLFCN+4Lm+w357O1a1OkFRIC+IOzr4iPiUpfSPEAZuDgRw7g1bMVdFOnRcgySalZlAn6xP76YocSWv/DJWTV3dqZE6fEdREAwGkAzHng72KqcQyyMP4V2SpB8T0lYECNi4JEYGTYA4Hs3VZQCmVWBYasww9PjW2BvGOyAai61HoU1ZSpdMvLAHozVCQJiYHX1wRynF82x8VBUESZq07AeSuxPywm9tsq2Yz9FDUaqmm9JJtO4MMDfwERc9bYqnJLqwoxsG1c5Qy2XGSVncgsWqKh0TqY7/FtHKPPng9keLUM5SIo1JIEMpgOtr+GLgnYiRb2wC7WcadUK0aa0XQCmTTs5m+h784nS1wQfOULh+bdHDwqMCWBD6GEwJ3jT5C+/IYdwaqW3ldAZ4Uzb85wEVadBFqtTemghw1RWA0ySoWoqhpMamDCCRGKf/ajuVJqrqoM2ilUUjvHAAXW1Ixqlp/wwSOaxfC52f7etmqNXL1j3dRk8NVD4toII0kHfnE32N8Fc/wBoFyVBKNM6mpru0SLTJAETe+0YyMylvqSu74H4RTjwdUao0j/l2FhbS3T0xzAyjna7KGIaWAJlhNxN/FvjmFGn6/uXcGwqvjNt1OF/jnEKdBqFV2uhqroG7AiDfZRceImL8zhhqwraiYCgk+gBx81dru17ZzMVaviVWbwJyVQSB6NBk9STjfpvoZKZpNf6RkoPqEfD4qTEJVU2abmGkdCJvj3kfpXtFcBlqAtTZSNtfw+FY7wKQSsTY3m2MPNSeuO2b9+eA8B/7Mt3+x9EZLMitTL0iGp1BqRgNiZDL5ENuOpPXCy3Cq1OoX7yuT1PiX5QV+6MJH0ddpXo5tKRLNTrHu3Um0nZgORBJv0Jxon/ABjulK0HeqxYkl/qDcBfmRJHIYVlB45VZZu3KwKeDU61UAIiMTdkGkk8/DMQLk2GHGtSKhZpoQoEFqkARYRK/lhLpFjWL1GJYiRz3tJ/83zwXy+apIpZpdo5sQoHOY/fLGP9oXOaXp89RvSqo2G6FYsSAaagC5QSR/1sAo+RwF412tRPDRh2Uf4huF9J+I+Zt64D8Q41UzB7tQVT7IsCOp5AYP8AZns9Sy7pXzKsxjUg0nSp5Ej67eX1fliNPolKS38v0/v5+pObOoKwJwvs/mKzrmT8SOYSoWBqTTltgWEqVhoMRsYwW4dx16VerTqU1c1CJpA6l1FRGkkdNxA+HlGH4cOoV1/kuFMyTTM9SFYfEEkzosJ3BkznHbbgLJLHUKwkI6kePSLBgGO4hRYHVH2r7OXBGSS6P52Esed276MKZgZXKLWellw5qgq3d/GAVYSA3hWnP1QRIloMDEHGeFJmcmaTR3zKXoKpKqXYagoERphQNJjYc8cyHZ8tQprm2palGt0bU1RRYkAExq5Fr+U2xY4gS+hzNILUVkIAn45JHX8MRihLFc31QWSSnwjJ6sLYrK9GBAkbloubzbbFLLZR62oqAoBhQLAMYvzNvM/hjV+LZag3evQFNlqwz3LsCD/3dML4SSdmaC0CBfDN2X7A0MpR1tT11m8ba4YqWvoUbWmJ3OHsGs8W9yE54dvQxdeMcQyyBVqVHWBAZSRvsmoSR5jBin2qrGmHzWVKUiT41vEGBqQnUvi5+QjGl0eJ99qNtYciOYUc+gvhL7fUqTU2L6mWmQWVSRMmIMbgGDGJeLFkf4aDU5wXWx17IcXpVMsHRlECIsGUcpE2teOY2vhC7ZZHTWapTUik5EkfCtTmAQBAtIkCZ8jgl9HeUfMjSqlKSx3lQyXKlVIoox+Ff8vLnsCwfSBlKdHLVEC+FkUgcgVqRbpZxHphVJYcu2LssUt8baMwylWAx/p+d8MHCfEyEhTpBYBwCCRAFjaed52wqEld5kCDtyaPywc4RxBVVGNxDA/P8cDnh/lTfqbOHK1pJRX+r/6OZ7W5jZahUcgFWIHqtrchbE+U7a11OksCWHhLQAGB2JgfED88LKtrE7A2GLKPTFNlcakYeLruDKnkwIBHuMXLhmCg1W7VvWIdwtMJeQAXJ+yp+qWuJAkCb4buHZlaVOnQYxU7sWAM/DcwNhqm5wj9muCUC2tW1pTMqJGplB1QZIGrZeUwBzMsXAs7/EZurWWStgJBEG0LpMGdJefVeuCCYqds81l61R1pvqNJEFVYIMpVE/EBMgkWwh8fqCo8gAFbqCLeIloifslBfpjQO1dZSMw0I38shWFQDRqJLSBuSVHyIF8Z1wEK+ZUbwZvefu22wXTkEbOPcebP1crlUULTS+oE+MvTRT4Tto8Y/TDA+QVfCNgIiBG/4frgfkcigJePF/YXA5YvokmZn8NtpOAtsjocaoy0K1UCYpty6ggmdwBuY5DnjN6XaVkqlz8UQDYkgKdBYTBghZuJBMCYjW8rmO6XvCsgQW2sCYJxiXGckV11RTIpmoVBsNJI1hSsWttysYwCUZSphxtRsqVc6xLFrzsJJCxOkCTsuwnlbFXNPNwADM2t54jZwfniJmw6oguTLGVzj02DoYI6Y2dOx9NQKhLPVc+FnOrTzJChQtr7zeNjjEKZlh62x9EcP4gcxQpVQNLsq006BvrMOZvLXv4RO2Mr7Tm8aUl34/r+RnTtu0V1oZdRpJpgraCSSItc8z545hmo8FoqoXu6ZgASygkwIknmfPHMYn3eXqMeIgpxd2WlWZBLLScqLQW0mBe2/W2Pkqs042rtl2xzS5mvSAY0gWp6U0GV+EypEtIn54zmv2XFTSaLQGMAPaD0J5dL49NHPGLdifgyatCwMTZfIVGRnCkqnxN9UeUm0+W+HXgv0U5io/8AOHdIDedyAbwNx6nGm5PsjlUlWpKadBNAFRTpkwxYTZiSbvczEG2Ay62EOI8hQwN8sTPo97NLSoU69SmO9quWpzBPdJTJDD7ILG5Pl7k+JPmW1laKUhEl28IHzMX6xjmf7bU6Nd4LsWOloHhpoiwgE7rq1lhFtU7iMCuOcLzubGpqid0xlAmsq40lpVgmljAO5BkRHVaClN75dw5+VbUDuEFe8fVVkGPHeJgzG5ME++J3zm4lnkQekcj1B+WKFGKSoy3TUQdpibesjF6rVWJtHK3X05YWyRTnu+cDOPiNB/sBwY5isSQRSp+J4mWP1QYub/cD1xqVfh6kBdMqWlxpDA207MZXZbiYjzJwJ7BcE7nKIWEPV8Z6gfVHyg+5wytTPk3rv88OYk8fm29fT5/yxHNLe6sVc92Sy5VyyBRy01WTpdtYhbz15eeAfEOFZemr0qWaYipstSqlWmKg8Ip6fj1Qd1MqFnlfRdJ6MP8Aq/XAnilZQe6qEaaloZgQDbcFSseojFzzrpT/AEf9FSghc7PrTroy1AtKtTfRWpsZbUsQZJ8SkQZ2M4r9seCVK9N1p9yzEQrNWVdNwZjTBvyPLC52h4etKoaWllIJtq8AkfUT6oiNjEchgC1BT9UYlSvlEt0MfYTspnBmkSvaijd6xDqwqMFCqupSZEwYtaZ3GNWr5sX6R+/zxkPYfNNRzS6CFDEB5AgpIJH3eWND45Vcd6oUqAkp0afig/amRGChSujnJy5BHaTtCipURIVomRz64QMtxEZvWCAUIK1LECDMGRtb0xe7QcMqaCXIp+G7AixZ/h9lDEjqIwBzGYKCjTyzL3AYTfxM25kgCSbiDHIAc8S5VyFFXwbL2Myq08tTCrp1qKjDzb+0WwE+lRwaKLzLAexI/TDF2bQJlqViP5SWJkiFiMKP0mVf5c9GH4HCeF3kTfqHXDozjjdIK7FfheSP8ymGH4YH083FIA/a/HDD2m4KaFCiTBqFnL+9OlUiPIPHqJwqNlKhhQs3sBc/hjTzwW+/zDwZ6xOPs0HeBca0SCbEQB0PUffhip50EANBmNryJH+0YWMh2Hz1TTooVImxYEKLxcnljROF9jalBFNcqWW/8rUx3k20CCB539JxQ67C9FXgZWgr+OC1WapewpgX0kwLxE9T7Y64r2qJrpQyjzRcjvGUXOpgpWYtvJjrfpiDjOdBSsKNHMa67TD0HNi3jK7/ABLHhEDflgcOF5zUKrZXMU1CFUFKi/8AL1NDVCkhi8FmAF5VRYGcBJ9kWJdGzz9JuV7vMlUGlTSUC/Iapn3wt9jKQOav0IFvrRt7wcNXEuNtnatQU6bZw6AtMJTf+URu5YKJJnmFjSJEyMX+zHZevQpnvMu+tmmAFJAjm2oQd7HExuMdoMuZWXqFIEC43+/54uUctcSJ69dsc/4XXAtRYX6pI+bx9/Pyxby+TrET3Tespv8A6/7Y6gSPumenVpp8TUyomBcqbXtf++MoyfEaXc5mgSZqd2ygn4nDhTE7NDseex99i4fkG1k1KZRYPxFIPIg6WJAueWMM41wqrRz5pqrswqeABTqYarQIkyIxUpRlNwvlKw42lZT4rwd8swV9JDCRcXHmAZwLBxrnabha5ilTq6YJUT4drRt93ywk8S4XRRiLkixiI5/NvuH3YPBqlJU+pc9NJvyi9lcqzmAPU43LsnVoKuWSk+tKVKpUYmA+oCGlZN/E5tNr7YyNK8r4F0IPrfoOZxJlc8y1FqCBoIIm+3IjnPT2wOqwvUVbquRnHihCNJ8s30Uybl2BNyOh6bY5jMf/APT8x1X/AMNMdY86/s3Wf7fu/wCi3bH1Xz8gx2sAGbzEg2qMdupnCtm64XUQYJGzCPTxDw+Xi9JGHjtplab5qsEpM7qdTsWhF8IJmSflAwo5rM1BARMuzLf/AAlaxsdVoI8yMa+zzMzfvqXlSGXsr9IQqUFp1201aXhbV9YLsZ9BBnpg9SzTZ99AISiILuWAkcgi3Oo3udt42lIyOVp0cwtetl0bvFI8CgITbxorDTqGxi1zscN1DNGoq1E0im6ysCbzBna4uCPI9LhLHHfu7ehbj1KlGl1DeY7I8K50aPn42HzIa/54A8S7O8LoBirVSp+KmtZu7mxBad/ST6Ygz2bCLqZoURyEKCbnrbyvgXxAo+lFNEA3TcyCRJAIgnzvfpgs2qcVtS69ycOJT5bAHDa1Jw9Fo0BiEmQNIYlfMGDvg72W7G97mkptUJpr4iv9AgkE7wfht1wFzfCzTzBP8ypUa9hCm1p3sDh++jDK1Fq1nqAf4YAP/VMCDa0fdgcb3ZFtfD7F0/LB2aNT3PlA/P8ATHqkcV8vVkKftSfnj2GgxMneOf8AbGwjMJapgYDcY4Nl3LVq5OkDmYUfK/8Avghm88E3ux2UfvbFJzrPjgst/wDJ/wD19+Ak0ckI3arhNF6Bq0qb0gGAply01TN9NNpYKB9Yx6RfCd3OmJM2n2k7x88aL2iA11My5OmlT0UQbAO50s4B5LO/M9YwvZ5cpl8lqrgCqT4KakCoQR4dXMCIJJEdJOAT7IlxsXgqhX1VQFIOwPhMRzjy59cF8j28qUKFJMxUWqebBpgD4T4fEWgEzcX2wm8Tzq1goVWQCZIPxEnqTFh5dcU6yWC6DU83YkT6G3yHvi+OLgOMeOS72u7bU6q6KWsCDIaPE5MEk7BY2Ajf1wH7HZM1cwHLd2KcOqg3dhtEnkRqMT7TjxleGanNgSN4Fh7Dc48VawVzpPwmx6R0PrgpYri0nyHCPNs1rIcOqB6LpmVDkKgAV5AId2BBgMJmR1PK2Ie27syrTZdLmrpZfMA7cypDAjyOBvZH6QxUp06eZOk0nUqyqY0z4tXnDEDrbE/bDNl8waqOxJkq1o0yAApAGw/HrhTFjksi39jpOk6JvpAydTM1aeXoKHrh9bKhnu4pIkM0AajoJgXgCQMWcn2Lzi3WmEIGxqKPaxmN/wC+FTglMHMoG2uT5nSb+ZwzrkwTaQSTFgOfkfTDWZ75C8VtVBrIdneIBtX8QiRz1Ft+UHf3w08My9ZEirVFUj60AE3O946CwG3PCEnDSpHiZTH9Qjzsfv2GO0oVLjW8/wCZv1tipV6hmkGteJv0/t0xVzPA6NYzUpK89Z+8AwefzOEf+FcG5aYjdiRPmTtYHFuk1WY7ypt1fn0xDaCqh1p5VaaBEVURbBVACj0UWx5FM9D8rYSWzlZWY94xgC+o+vP1+7EH/FK25qsOfxgf7+2JVAj/AN2RuDjoqTb8sIy8QrxPePE89P5rviQcSzMgd4//AJfvtggWNOao2YEydO+1rmLec7Yp18z3eZSVEMIVjuD4j8Xm0CLcjvitwnMsQ71qlp0+KLaRJk7fa+RxV4rmS1MVS4tTFRQIIDUJckGZ8UqNO+x6x5vKm8+T6odivKhU+krifd1TSpkg1BqqAG8n6o6AgBj6+cYzipVXY+IxsCflbF2m1Ss71anxPNyZa5MnbeeeK5VaYhFvzY42sGLwoqF20PxT8NPovnYp1Nc+LwgbDoOkY8k6gFUEcyZ3xHUqlzvOLmXowMOdEKp75Ouh7WlbHeCAyR6j9+2OYr3oZ8NGmdp63dZ+uaoPdSGAiZbuwPcbjALK5CklN8waoQLJgTuZgG4MeuGn6QAFqlnIKiCEMXOkSdtuoMeuMr47xP8AiKgRVVAeSiwUc/fCWxzk/Q8youU6RBn8/Vq02q6mVQy6FBiQSyk22uNsNfZvjSUiKeoJl6i60epIAcQDqEwDHhPUqp+tgNXyo06RsaDWPRCHj10hiJxQzHH4Q5emoKEKZXkw2PtN+sxg68RVFf8Ag1OLxTpDZx18vX8P8QCRzFRVA9CRcHynCrWyAopNHNK6hg3d6hJM7gTvHlcTgJmgZJnVfed/PFRTBxfDBS6hKbuzWqNVq9YUkmXYASbXAPpGH/O51cui5WgNTnw9CWNvmT8vbCX9HFHvc7UqKLUqS6SftuAqmPTUcOIyipxIsQdKZYOvTVqNOfMxPzOFNNhUI2NZ8luhiy+WPdIrWKqAYNrCDc8rY41RKYgEL+OA9Pizd5qJt06Yl4hUp1DpdyhOzHYjf0/DDu4VZVzGdRLoxLT4mK3PkL2+/FFeIPXPd0xpTd25n3jHWZWlSBNTMUtP9IJb2AMD3wk9se2RSh3eXHd032+2/VmPJRyA3PpgKbdE2U+2fbJ8wSlLw0UbQo5swtJ6emA60fteI7km9464Dd9FJCdjUv8AfhjTLmBF5E4ehFINAfOW5AfvripQI1eIgcj/AHPTywbzOQL2VlmOZA/G2IX7MuHCQSfrMB4b30jmx5nbpGDCPPdymihf7TxYDnfmcBuJ5JUULO3xfvzw052pTytM0/iYAnQsk+ZPQCLk7RhR4nlGegcxVOgMYo0xux6m2wF/ltjuhzlSL3Z7gdSqgqqCtLUAWmJhpIA5wQPLGk9nuHUqtQ5WpOkz3ZkyGWTG8GQWv1GAXZKiBlKNPkss3rqLE/li9kcwwrrUQgFCX9NMnbCKyuab7cirm26Hml9HmUQhtDlhsdZUj00kHFj/ALKZcCNBXf4Xfnzlibnmcest2xougZkqLYavDKzF4IN8dp2oy7TDQBsSDffliA02cbgVNKbhBBZWAm4BYEYqV8olFDUKk1DHhJBAb/pAkC58wNwJwRFcMAKZBuNRPlyjqdo6ScIvaPidTM5juKYNiRAPxcjsZjfpbeL4UyT8zUWO4YJq2NfBOG97lqLyRqQH4RJUkkT0YrEnrOLI7PMB/iT6odv9f76Yu8MpGnRpU2YFkRVMbSBFsW4B5n9++G4x4F5Pli23ZQ6tZqyYj4IttFmmI5dQDipU7JuxJ7xacN4Bo1Erf4hIEm2x5fJtaYgT5dL+eI/L7sHRXYvP2XkR4D/rW/M2J54iqdmnUeE0rRC63GxneD5Wj8cM4t/tjsz/AL44Fizl88ozS5eZ0K2qwvUDNA8yFLN6HCh9IDjvmo6pViKlRBIhwpUbXusHzsfTRavZqk1Y1tMPOotqO4XTtEQRvjFOJ8SBZ6jGWZiZ6yScZ0cEoSs1dK4T5fYGPn1QaQjDp098Bc3nixjl0xJxCuzXbnsPLFMJONTHjSVlefUSl5V0/QkoDni9TOK9Cni/lqOJkycMWSrqjbHMWROOYq3Dexj39JNWc9V1GKaIjOZuRpEKs8ydh74ReHA1ahcgL3h2GyoOQ8owx/THmzU4h3QEAKk+ZKzJ9jGBXBqIHiPp7DFGR7YN+pkaTHeSznaKqEVGEghoA3kEQY6WnCctQq9ttjHScN3akEqrzYGAI2mV+eFnieWCKhBluZ25yPcYnSNbEn3J1r/ykVQRviBuWLbGUQncyfvj8sVqx8U/L0w6hWzZ/ojrBcvVqndnUend04/Fj8sOWaAeoGYwWpmmes6gyx76vnhA7JNo4XS0211DPL6wn8MM3Gs13Z8VwRPzMe2Em+aL7vksVFKkqZn8fTrivmKiIYqEkttSW7MY+SR1xS4JxWtVJSRpBME/Gqjlqi8emKGc413baaQ8X22F+e19/WcciGXTwxKVF2qporMQKVNyXIUEang2uDYkRa04yftHmHNdw26sV3nY9efrjSMopYPWcltN2knU3Pn+OM67SZkPmXaIuJ5TH9sWYJ7sjiuwLZ5pU9eW0/1D2JMX+eC3B+LLp0OCrCxnlH3jFDINFKpzid8FMlkUdg2kXN5vy3g25YeRcvUupwulmCNLmTzUR73tHng1Q4Q2kUqbPUA3dvDTF+RF6kcgIHrtizlEp0aetgxAiY5ztzE4kq5+rWWUbuqcgAL8ZvAljYew+eJCA/GeDrSpw76aQvU2GvnB5vHnbaBbGf8AFuJd/U7wrCKIpp9lZge53ODPaigzN43Z9TEKWaYVbmwAAJ2gWA88D6eWDKybXnbpbCuoybVRTOXYZ+yWdnKxA8TFPOASSfnGL1NwtNur29EBn7zHsD1wA7J0ClA3ktB2sA4bYzv4fvwZNMxGKoQ2poUf4gxwjOLToMXXXJ+EC4UBmZgflhgymSpoqMfHqA0ETpY6ZAJ6kbcj92FHK5k09Ljk6/n90W98XV43qaqaY0U0092nIaGkegmT8hjM1XiO4wfHzgvTC2e40smABqRtUDxSswJseREHqcL+Xod0L3Zrmd7333geovJ9IlPeAufidgvoLT6fV+/B/i3Cu78X1dUETcAHl4b2/DBaPGoWGpSaoFPXcA6CSxsok3J99h+AxZy1dwqk1as2uPK/ISMRZ1ytVB9Xl10mRvA8X5Wwb4dkRpDCYPnHUG0HGjYRSpZ2qAdNWo0fn5Y88P45XE+L6xmQJt92DZyEkBYW0+c7jlimeEPTWWYFFeIBIN2gQfXBKRFEbdp66gyJ2iALnaPP2xao9qKsQVBaYMA+XnOKPE+NLSF1vMDSFj36WxPkmDLqIkOZ3IMFVjab4LkBnvtB2trpl3CqmphpBM21Az7wD8xjKczQQAO8iPqf35jDl2mU1C1IGFRpH2pgSdX4DbCTxfJkXJkW9dsUbt8qs1sWJ4MO6S68gTiGa1sTA6YjpLj3UpXvielRk4c4S4Ek3KVsky1PBGnT6Yio5XBTLZKSBbCuSaRrYI8UVe688d4Y07PkgG1x1P8A+uOYo8eIx4R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" name="AutoShape 4" descr="data:image/jpeg;base64,/9j/4AAQSkZJRgABAQAAAQABAAD/2wCEAAkGBhQSERUTExQWFRUWGCAaFxgYGRofGRkYHBgaGB4aHRgcHCYfGhojHB0YHy8gIycpLCwsHB8xNTAqNSYrLCkBCQoKDgwOGg8PGiwkHyUtKSwvKSwsLCwsLC8sLywsLCwsLCwsLCwsLCwsLCwsLCwsLCwsKSwsLCwsLCwsLCwsLP/AABEIAK4BIgMBIgACEQEDEQH/xAAcAAACAwADAQAAAAAAAAAAAAAFBgMEBwABAgj/xABIEAACAQIEAwYCCAQEAwYHAQABAhEDIQAEEjEFQVEGEyJhcYEykQdCUqGxwdHwFCNi4TNykvEVJIIWQ5OisrM0U2NzwtLiF//EABoBAAIDAQEAAAAAAAAAAAAAAAIEAQMFAAb/xAAvEQACAgEDAgUBCAMBAAAAAAAAAQIRAwQSITFBEyJRYfBxBRQygZGhwdEjUrHx/9oADAMBAAIRAxEAPwDbcdY5OOYqOO5xwY6GO8QcdzjrHMcJxJxyccnHl3gTitWzMCeUfljgkrLRbHk1xiqavXEdVxEY4Lai1UzHLAnN52/xHbpbE9ar/vgPWWQSd/ywLTYapHVHiWqsoVzfVzN7ded8FXrt9o/M/rhc4NS/nieh+8H++GR1sMJ5OJ9Q2V61Z4szf6j+uAXFa1QAnWw/626HzweqGFwt8cgg/qOmOvgAUK/EqxqlRVq77a2AiDzJwa4RnnXMUQzvfqSefrha73+aD1m33YYeH5kLWRiJtAGLMfLINHbNQJLH54n70gqCTfz8jgBk67E94/Sy8gvl1MXJwUNeWXneRhmiEi0MwdREnaf3fHp81AksAOpP3eZ8sVNV/b9MAkp089VrIxde4OhYYxcTqK7SDIg/pjsk9kbCjG2HMrxulWZkp1FZ0+JROocp0kTHKdpxaBxlvEuxiZJamaWuRVUsaWjwn4IK+VgYiwnnAh47LcZbN5SlXZGRmUapjxEWLCPqkyRiMWVT4DyYnDkDdp88yZwkCR3adT9oe2EjiHFZaC6KSIMkWB8ibYafpHy6Obqmo041aRq+Kw1RMenn1wn0ah1+AafJbD5DE0rYv3NQ4PXLUaJP1qak/wCheWLtYWxV4Mv8ij/9tf8A0gYIlf37YVVIZZSanbAfi9SFgk+3MfucHM2fXCz2jMLteLfI/PB0gBUydb+ew5EiPkDho7QZoU8orPI8a7GSTpb/AH9sKfC/FmDyv/8Aj+/vwz9tKE5EqCD4kjVtz5/P54rnW5E9Iil/x+gL+P3Un936YM8G7WZdCQ3eERI8DkT6f264RxkItNKSs2LmL+QJnBXh/Z4kHxURAmCTqPkAVvO3++Je1IqTNFpfSBlgReoPLuji2n0i5UEktViP/lGZ9dX3R74QV7GOYL1aFKftG2wO4MeXsfXFzL/R47AnvqJgFrEkkCb2k/d5YC4oN2bFSbUoI2In545jzkf8JP8AIv4DHMXqToroTOLdr8xma1ShkUbTS1LUfZtdwuk3hZBMQSQPbAnsx9KtYZsZXPIEltGs2KvHh1QACDYTbcHbFnJcPahmc4EqU0rmprYVNWg020vqEMDuX89sdjhIzPEMvqNFhTqs7BQ2ttCI4LGSukFqf+oCDc4KMnY1sjtNLGO8dDHeLBM4Tjw5x1Ua2KzOcSiaIs1mCCBE6vPb254ovXJ5WFpJ9oHLHqvmfGvgYkMASBYAze5uB77iJxSevsBa5Nrcj+/ljixIvNWJBgi21/PHlqxuLcvw/TEJqBYvJgD3HM+4x7HWb/nGOOJ6jyfLA7MgzizXcmL+WK+YsIPSfx3+WJORQ4Sf+YUnmrfkPzwyVUtgDw8fz0iLK09eUYP1jbGdm/Gw2UMy3h/XC1xY2/fTDNUQFTzws8XUQYnzx0QRKq0v5izP7JN/ngxw9A+YVZjSB7k4D19RqAKJJO36YNZDhrnM0mPggSZ532xZi4ZA4pUJbTqgTLRyiBvNib/LHWXzhqVNSnwAwvnH1vTkPL1xEKq1dSAwLgsOZ2IU8wOZxBQHdtoiIPz6frhpMJDCs6gT0/TC+nZ0ZevmK1HxVcxLqtR2CagZceGI3UiZMBvarxjtMMudIIdgIi+lTA+Lq39I25nlhTHGjUzAqVmZ1JCtcjwRcCNhc2HTzwtqcy27V1NHTaHLJb+i7erGbiekaRXzAC6BUcUUBk6iCmolmVWsBPxaWx67KdrqYy6UWTSElQwvbUdwPyn0wh8SzLkr3TB6jAliFvTcMAFBABCxCgXXSTuScGez2R0Uazn/ALpAFI5mQYjzIj3xnz1H3eO9dePn6hPHv4kMPbwiA0j/AA2MWvp1G39sK1GhcEAXPlcG/wAoP4dcXu2akuNTHSV0sAzDUIGoGDcTOIKXZNtAetUFEEhUDu5Ytt8IY6et74cxaqOTGsr4szZY2puKNG4D/wDD0/8AKPlAwU0c8BOEcVoytANDKqrBsCRaATz8udsH4tjsb3dA5prqDsyN8KvaZbefLp0/PDbmrYVO0LGD920RP9hi8qE3gn+MYvePnhn+kSqRw1jdfHTiCZgknce18KvBxprneZB5czg39IuanhjiR/iU9juJMR5b4Brzo5/hMuOeYAfzGHOzn9cXMjxmoogVHI3gVG/ANhcfBnsZP8UB1p1f/ZqYalHgqQfyGezLVERHcliAoWpVkg8viHTnjQaPA3oGgz1XeoxbV43Kjw2US14N9XWMDeC8Cp0MxlCkkvTVpY8ytQ7AWFv74buJUyRQNp7zYecid8IydlqGwHHMdUDCqDcgCT1MY6w0roqozD6SuGNTrpmVDPTqALVUMQSy7An+oR8jiP6N8x3WYqV6mmmCO7CfCASwc+H6uwXzO+HwUFrUjSqKCGBRhtcfeDsQfflhc4b2WUU6iEFTrJF5JYKuonoCQGA5eLFkYc2X+J5Npo6PO2Oi2AfDs7PdXMwAfOxUg+hE4LzgmqKlE8V3scU++3n3v54s1UscU6UFZ6mfvwKYTVENZZPnqA5bT+nvijTQs3h3/tieu41WBxJkqlOkPilubW+UfliJOiUeMzSqX8LEb7eWPFHM6vh2389sEM5nXpqHRdfMqSFMdQxgDlv/ALhOG8U75nc0+7IbS2llZWOkNIK22In288Asictvcna6s74zxP8Ah6L1CASB4QSACxsBM+58gcKmRy9fP1KhXNnLvTGmArF7i7WcKReAADpkbGMEu3nCjXyweSBRcO0b6NmItuBJHpgP2SFGlSzNOo5Sq+mKlEqrmjoDJoIi282Hn5K6uTTXsWY42g52O4fWoVtGYzDZhmB0yCAotIBIkmdxsLeeHDOMBHpjO+yvaGh/HIgprSC0TTDs2upV0EQDzUyWJY3aDfkHDiT6qsMY0iy/K/76jFSbdORE0t3BZQ2b97jC7xlGabX22/c4OZdoETM7T6YA8eYgG5B8t9jtiyPUqZVOWp0EIMGqQAxW7yxFh9kC334E5rJhatLTXalNTYRBm0EHecDeGV6zZvuneqdQY95IE2hYm5E2HIcsc4qxepSiv3dEOocAQ4jlqgsTYkk7ATgs068sHRbihfMh5qUVWyuQEmBGxE/29ce6hIQVjAZFJM3vpJi/nGJMvlQfjAETJJkmIAn068yMCuN53VSqgGFCgL/V41Bt53jyGGE6jZGOO6aj7iVndRDao3ne/nPtf54HZ3MaSF6i/nKgflibP5g6Q1jsWE8gbHrBBx6ynCjmc1Soj6wGo9FF2PsJ94xnOordLor/AGPVSy1F17DFwXhPd5M1nWXrwqCL6ZEf6mAPsMNtDJ9zSCKAGjfoeZn1m/6Y6p0lqV9vBl4RBy1hQfkoK+/pi1mcyBI+yJPlbHkdRqJZpU/q/wCF+Rmubm7FDjtQLUUksCqt8O8hbRNjJn198E6nBaSl6tTM1KzltIexdHCyVlBCgxJUqBtMmMAu11ZhpIUtYkwROwO0ibbR57Ya+BcSBpUYWPqVVC6pOkAEtqAVT4iTpIJ1c9/T6eCeng/b+RJtrLJGa8Sq18tmKdSmHl3WoREAeMQCpJIJY3BgGRA3xu2azAUMxMAeY/PGX8UX+JzopCsaaNWTvSOYBBC+5VfLYnbDf25rFUQbKzGR5wI/PD2F8Iq1EaZ3V46HJ0qdJsD16mAbD8cCO0LnRaOX44pcPJJmbbHre+J+KU/5cc4MeeL2xcTsisVzvy2HT974Nduqs8LqWiWpzb+ufngZwhv+YY7XsfnsSLHDxXyQqZceFCy1FZRUDFWdbqCAwJveJvGKpz2yTZ0Y7uDJ8h9Fecq0xUZUoqbgVGhj/wBABI94xb4J2Jr5bN02Y02EODpbaaTjYgTvyk+WNU4NmtdVlzFOHY+EEmDAiac/VJBMEA3vNiYuIZ7I5qkUOkw2kFVhlM6TpMCSJDW2HuMSsmSa6qi2WOEeGmDEBNTJEQYppEkgfA/OD54YK+sPSV9FqikaQebPuSbwB0GBFWiKZyik6mTQkjZgCEBE9d7nngrmiWNNgpA71RqOncE2gEnreMVsoY1KRAx1jlMWE9Mcw0pcAA2iiq0AnQ5gHmlQfVPlYAew6TU403dvRrQI7xUqDyYwD7EiPU4pdpc2cszWKpUUrqkks4BYH2iJ526Ys1c53yMrC1RFJB5MylwR7hsMx6HHXDXiuF/+o3/uMfzw0DCRl83FYOIEgtvuT58pk4b6eYVlBBnlityvgto7rvY4p03hB6YkzFXSCCQL+fP2wD4rxsZemPDLaQTOwB2sLkmDAHScRaStkMs5gXDDaRJ2AgajPlaPfAHiPGGNdKNEUJ7w1HDhSHW5lTfxgDVI6+V13tH2ozEHQ4KlrFRAU/ZdPvv0nCxxXO6yla6VAplTdTBnUk7rO4kxcG0YonLd0Dhx1Nd7Q1itKotPNaKzEDUfEfEAQEXkYIiBjxwahSoLWdqld9Md61edQKKTAUgAfFqtIOsQYxfrproJXRE/iTTUKwhihZRcHZioPuOZwkdvqfc0Hy1OoFeq4qMCxLMoAU6m5yRqJPlsBArxx2ScmyW9yUUH+Idsab0HNGqEI3MWVYJliREkiL77DGWdoOO/Zqo7hAJARQFn4RoADQBsLj7sBa9dZWlShhpOsmQGb4jcfVEWsTPraDs92crZ3MrRprpO7MfhRRu58o+eBjh5c8kvfkNypVFDL2Pzgq5kd0CWCHWAAJUIZMHcA+/le2mJmWqUgrGKtNNStvqSNQBjcaZ9xGFL6NFyq57OpQ8Q0AUWdbuqmKhE7TIMRcc7Rhkyy6FGq8rUpoRYDUpQKfIMVjpqGLKroVN8hnIZoOgZWkmBHTbY/M4Xe13FaaMacM7c9LBe735kHxbWi3W+JuHM9GkJu1SO7W8iRpliNhsZHTzGKPEOHPUDggCSe71XLRMid4IHzAw/pdEn58nTshDPn52xFjiefqDRWpkVNBVnCyBUCeK6/UqKoNhYgEjYjDPxDLDWKtKBUqFVV9/jIlvLwxfCLkOMfw9YzzBQk8jaGYc4YAHyLYP8F4ytOquWZhpaKmXLMLIYISf6ZMeWL9XhXWKO0+V1TG1q5qoyaiIsxM3I3EevPFZOGNmT3ZYKqxrYgeEDVsJuTO84q/8AEe8LOp+uxA6XIIPrhk7P1FlySPComTIUA+m22MfWZHi08muppYXUk0KnG/o9pshbLZgPUH1H03tsGWIJ8xG09cU/o5q93/EZqsdIRe6GodCC3y8AjzOGXtZwdBReq+Zq96T/ACfECFb7Krvpjc6vPywu8GdSyGos91SLimJirmmrM2oIsl/DBsDHtjCc55NO4ylaftz9Pe+nsaKc5Rbp0OKV+6pi38yoCwDbiblm9zJ84HLFGvmVWg7T8R0gnmbSZ9YwGp/xNaoS6NTLfE1QqFUeurkPqj3xT49mHqqAsCjT2UMC7lQXliLICAW5n1jGdj03nptcu38+eoadIsdp66y8AMFT5wp38rYJ9nuzOaqDvQNCFTENpaoIkAXsCbaj5WO4WanDCXCO3ir6CNCMFUOzLboBYy1zM42/hVRdGlPhpnQI/pgfpj1OhxpYYxTtIzNQ2sjYl57glNiiLSVbrqVVhrm8puBeST8zzIf9iNck1ngfCpgqDAAAUzpUQdomZwwmgJmNmn1JQfP+2I8txFe/aiPiCB/L42Uz57e2GsWFQugMmaU0r7Gf5nJNQqGmwAM7j6wPnYfdOIuK2SOYn0Efjhn7aZXxI4F5iY998LXEPgPXyjcWj++Japld2hc4PS/nGdweVjB/f34fqeUV0ps9JauhxuFJAMAspOxU6TbphE4Of57HYfvnjWODUlSjqJ3/ACtY+2KXFylRMZUrFXhXZ2qMxVzeZfw0WYUbyG0lhJjZQeXWfdI4fmNddqlSmGQanp01kamDDxsdLX22A2A5zhj7bfSIkNlqYZWYmW5aTIPK8ke8b88Lmcz/AIadLKqTWCQWUXSYty0m/wAXrzIwcML3xhH637F3iXFzl9EEj2pRf4alVDI9J1NRrMAA6k6luUhVmASw5jcl/rRCiR/jKdurwPnOMx4XwGjQQvmXSY25Sd5Y/F6WHUNgpR7cUVYKhdlEGwITwkEQDG0bjrh7NorXlfP/AETWS2ayrWxzFbKcQp1KaOrDS6hh6ESPuxzCmyQRDxnga1qZXSHJB8bDbyXmCdp5YX6+Z7pwjQpUUgZn4V1KSPQEgzhuCmfikxMSfn6YF9pRR8K1jNRv8MA+InmAJjSOZNvfDPREpdhc7MZQVPE28hVHIxsb9JBkfjhsoVqSVDSVgWi41GesxMTeesegwB4E1OgUpElGkwHBAAM7OSQbxzm22KnD0rrVWiXqVG7/AFt4QFCKw3AOlVjxAQNRg6raSpklTVDMYPuM3HOIrRplydtrTf3n/cgc8ZzXqM5NWpv9RSeZ+sf6vP8Athm46BmHA1DQhuoNyYmCOl59Dhe7RoUUmYHLzJt+/fFUp7mC1SE8VpepPwsYMdOvqLEemKbVGYvl22BJB+w48IcXshsG8jPI4mTnG58zOB2bqqa6MCYdQH53+A/kcTDqBZqX0V9rkqBcpUXTWp8miJGqdNplSBYm2q1hi19K3ZBs4A9EDvaaxzllidIjc+R64zz6O+yDVs0ar2o0mMnq0RoXzEyTyHmRjZcySw8LQevI+RH7OENb9oRwS2Y+X+yLseFy5Zjv0ddkqlTMv3lPSiKwYtPxQQFK7jr7A8rwJ2iqZHOV3pqokGlYSFAiIEjaP9sNOezGayOYev4dNRo8JlGkfC0BSCTLAwDOrrdebsh/GtVzFSvSytMMFBqEnUxEmAL2sJi5PlhyK8Z+K2nBrt2foyFPZ5H1X7+4d+h7hgqvXzdTSSr6ae4ZWYHU2kHTBDAQQfKIu11eHq5abKtUu4kHUFCqBtbUQsjpPt57H8GpZLKqlCuuZ1VvHUWCoMqI0hmC+EczPXoIczXXS9JnIFYsoeTpDAzE3HTDuBKeVLsKZm1Bsl4PUOYq1HN1SAPMx+n4jHO0NDwISSdDl5WZGkGAOu+BnZjODLlsu+Yy7AsxsxB1WutT4XJH1ZBGCufzNNg1GsSisBpfZZ0wYfYRvBN5jG23TMujMfpLygWstVPgrLqkbExB94jATixD5XLPG1Nqf/h1P0P34ae19FqeWbLVNLmkoq0mXnSnQZHUErfphMzdX/kaIHxK7MRBsjsQDPKSuK5SLYq0OPY3O/y3B31sRPXUJO/ORh07MZoanVvsg+cAzHzg4TuxGRb+Aev3bVHNZgSosiCdRJ5TJ9AMWDnWU6la4/AkE/8Apxj67D4uOUV3NLTypqy39IHFozNKlyWlMebsST8lXFLhOZp1KtNKjQrOqkgdT5/jywO7SUO+etmGM/8AMGkq89NNBefTQB74l4Zwum7aWPdsmlmi6susKWCnYrqDEAxY2GMdQx48Ub7Ln+T0On1E4Y3S4/s07P5KiKYamtEaTvVDQ24069QKmYMk8jOFvLqxzSowDKdYcqFKhmQgICNwFJ/1DHdHs5WBCJVJIYhizPoSB8QUSJIggGPfkw8PyApBUJWVBhgGZjJ3aBYk3vE8rDGXmyRmtuFW/wBPzFo8dWAuz2Q116KEEikpLBbxoqPoEjcTFhfDb2TzcZjMUTY+FwLxcaWgnkNKny1RaDgPl87RyINJSa1UteQFRSb3OwF55k4H5fP5mlnaNNwKjojGqUII0VNRphJMuV2EEtCmx5+h0KccdMz9RTnZoeYzMQY+sQfwnAWhpPEdYsVouKjSYgOhUN9WZLGenzxBms9VF2pVAJEQpaec+Fbb/XKjztifhORlzmKh0mou2nTbcaiWJ1rHKIjc4ctWU1wWu0K6kLTYEML2iIn0vhH4jYQLmP3+/LDTx/NBMv8AH3pEgXEkF1IUtzaJExJtN74Rs7xcuYFL31H05IcDJclaK/DI70X3P6b4cO2mfI4XVZCRpVRIi81EXaOhPvB5YV+G5GtdhSgG4JWoREjpS+/BHtL3n/DcwjjwaJlaVUXVlI8TkCJAmxOKW6kqJ7GT8DyxrZhQys+5MXO0yZ5Tym+2NA4ZSCqVFTSI+rTgAeVo9yCb74p9hMoqZUVh8T1wrH+kDSB6Sx9/QYOZ/KAMSTpPoIYdZ2nkR1xt6eKUbFpvk5kcnlg5do8IJarUk6RbbVsZIEKBJIHMYp9pePZbJ1JTK0q4LQz1Kcs28w7zp5gALHqME17JLmie9bRl1RTTRCA1RjdqjN8UAwo8+nNH7Rdhq+V7yqq99SYkl2u6+I++orux6npOM3UaqMsjx3Vfv+Y3ixVHcapw3iM0aZUUwCikBWQgDSIAIgEegAxzCnwXM/8ALUeX8pLDYeAWHljmMhzlfVjVI0Hi3HWQlKSFyBLsVOlR108/cgeRwLy+bautTWA9gWJPKYGx3Bv5eWGKvSl26aII6qWg/r7YErk1p1wq2FbLuCP603I+QONhMUQPz/Ca7qppMtS2ztpaIjSXCkEbwTfrOGHIZdky5LEM4QiwOmwvAMmOnoMVeFklgAdgfxj7vywdY6V9BbFWxJtl8ptpIS8pkwKjOLhwGmZHQAGY2wp9tOJlgE8zqHmPyvg7wHNv/OR6egl2qIJsEZiQJ2BHQYWu2/DHCJUWSP8AvJgkGZ1W5fhz8lIrmiZ9BYydRQx1HaTvf5RcYlXgYrZmnTy7Bw9wwNv6j1AXe/TrihwVB30uJHUyeYjnjT+yvCVoDWxXvHUQdIWKZ8QAA3nefIDlivWZ/u0HJdex2HH4kqDfCuFJl6KUadkQe5O5JPUm+LZOInzgA5fMXx4ZoufCPW8ny67Y8fTm90u/c1Uq4Fnt7xRaOX0MZ746dpA0wS0TYiw/2xnI4yVUlAsbGZJF+UETzsbeWDn0iPUbNhGUECkGSRG+5ibtqgRvtil2J7DPm6zNWGmihAYkxqY3hSBcxedojrj1mjx48OmUpfUz80nLJSA3/aOqrrUp1SGWNlAgCDE/WEzvy8jGNHo9paefyi1KiBYZUKA6VNULLNb6hB2tExNpxLxTs7wmi4p/yiVkuO8ZqkKpJJA+FRvaJ88K+bSlRp0yhnLlqjqRqGudCWm8agVmB8ONPSZYzyJKLVeopqINY7se+HcKpse9NDLnUNJKIAAsbGDB5b4p8U4ilJjOap0lAgU7tTZdoYEMBYR4RIwp8P7T1lLFCsRJpmCsf1E2B298XW7RLXdaNCqtWu/xVqoGlBuRSpGxKjm1t4B3GzkyxhFyl0MuOKU3SFvN5kVe8XLlmfu6iJQEsNLshPdHmoCk6CARyBwsZyu1OnpYq3eBRAJslO0Ebg6gN7+E8jfW+IfRflWUBC9NhEVFI1k3LM1rknlMACBGM07R9hczQdmI71Jk1E+8su6+Z288Z0NbjzdOB16eUDQ+yWYrJkx/Dk1WcHVUCrAMCaSJqAsbMwuTytGAyVJE7RaPww8fR9kKVHJBVDQ0vca2vDW0zKiREcz1kYRMymlng6vEb9RJE++KoZ3kcl2XQu8NQSottWDU6dLo7ufUpTQfcs4i4nTPhKyCWKyN4ZYI8wRbFbI1bsOgJ+7FriVTSqH+ofpjMzRUMtR+Wen0EVLSvcOnZTjRr0zUWGqqFFansWgQHUkxfeOuoTthhz2b7umXMKu5LC4N7zO4nYTfCDw/snnB3dajUWmWprpIciARN4HOxi+GDg/0f5jMV1q57M99TS4phm8TTYN4VGnfaZ2xnY/s9+P4mN0vpz9PT8zNzuEG0mmvqRcA7NVM+5rVAVpE+FiRdZ+qBubDxG1yb4cauVXLwKaILeMmn0AAJIuxsIB6C42xf4nxFaFMtqWmqQDK2g7aQPiJ2Ci89MVuH0Wqha1TUrQfATsJlQw+2o389XS26sfhwqPUzXPdK5FPP8VrN/higDMDvahBJ/yKCAfJmB9MLfHOG5+pUVKmap0qbEFHRCoO5v4iwdSBKzEGZtGKPaDNmixNgdV+hDiRf/MCZ6nCnxDtYyvSJ1eFWhZklmNufJWOLFCN+4Lm+w357O1a1OkFRIC+IOzr4iPiUpfSPEAZuDgRw7g1bMVdFOnRcgySalZlAn6xP76YocSWv/DJWTV3dqZE6fEdREAwGkAzHng72KqcQyyMP4V2SpB8T0lYECNi4JEYGTYA4Hs3VZQCmVWBYasww9PjW2BvGOyAai61HoU1ZSpdMvLAHozVCQJiYHX1wRynF82x8VBUESZq07AeSuxPywm9tsq2Yz9FDUaqmm9JJtO4MMDfwERc9bYqnJLqwoxsG1c5Qy2XGSVncgsWqKh0TqY7/FtHKPPng9keLUM5SIo1JIEMpgOtr+GLgnYiRb2wC7WcadUK0aa0XQCmTTs5m+h784nS1wQfOULh+bdHDwqMCWBD6GEwJ3jT5C+/IYdwaqW3ldAZ4Uzb85wEVadBFqtTemghw1RWA0ySoWoqhpMamDCCRGKf/ajuVJqrqoM2ilUUjvHAAXW1Ixqlp/wwSOaxfC52f7etmqNXL1j3dRk8NVD4toII0kHfnE32N8Fc/wBoFyVBKNM6mpru0SLTJAETe+0YyMylvqSu74H4RTjwdUao0j/l2FhbS3T0xzAyjna7KGIaWAJlhNxN/FvjmFGn6/uXcGwqvjNt1OF/jnEKdBqFV2uhqroG7AiDfZRceImL8zhhqwraiYCgk+gBx81dru17ZzMVaviVWbwJyVQSB6NBk9STjfpvoZKZpNf6RkoPqEfD4qTEJVU2abmGkdCJvj3kfpXtFcBlqAtTZSNtfw+FY7wKQSsTY3m2MPNSeuO2b9+eA8B/7Mt3+x9EZLMitTL0iGp1BqRgNiZDL5ENuOpPXCy3Cq1OoX7yuT1PiX5QV+6MJH0ddpXo5tKRLNTrHu3Um0nZgORBJv0Jxon/ABjulK0HeqxYkl/qDcBfmRJHIYVlB45VZZu3KwKeDU61UAIiMTdkGkk8/DMQLk2GHGtSKhZpoQoEFqkARYRK/lhLpFjWL1GJYiRz3tJ/83zwXy+apIpZpdo5sQoHOY/fLGP9oXOaXp89RvSqo2G6FYsSAaagC5QSR/1sAo+RwF412tRPDRh2Uf4huF9J+I+Zt64D8Q41UzB7tQVT7IsCOp5AYP8AZns9Sy7pXzKsxjUg0nSp5Ej67eX1fliNPolKS38v0/v5+pObOoKwJwvs/mKzrmT8SOYSoWBqTTltgWEqVhoMRsYwW4dx16VerTqU1c1CJpA6l1FRGkkdNxA+HlGH4cOoV1/kuFMyTTM9SFYfEEkzosJ3BkznHbbgLJLHUKwkI6kePSLBgGO4hRYHVH2r7OXBGSS6P52Esed276MKZgZXKLWellw5qgq3d/GAVYSA3hWnP1QRIloMDEHGeFJmcmaTR3zKXoKpKqXYagoERphQNJjYc8cyHZ8tQprm2palGt0bU1RRYkAExq5Fr+U2xY4gS+hzNILUVkIAn45JHX8MRihLFc31QWSSnwjJ6sLYrK9GBAkbloubzbbFLLZR62oqAoBhQLAMYvzNvM/hjV+LZag3evQFNlqwz3LsCD/3dML4SSdmaC0CBfDN2X7A0MpR1tT11m8ba4YqWvoUbWmJ3OHsGs8W9yE54dvQxdeMcQyyBVqVHWBAZSRvsmoSR5jBin2qrGmHzWVKUiT41vEGBqQnUvi5+QjGl0eJ99qNtYciOYUc+gvhL7fUqTU2L6mWmQWVSRMmIMbgGDGJeLFkf4aDU5wXWx17IcXpVMsHRlECIsGUcpE2teOY2vhC7ZZHTWapTUik5EkfCtTmAQBAtIkCZ8jgl9HeUfMjSqlKSx3lQyXKlVIoox+Ff8vLnsCwfSBlKdHLVEC+FkUgcgVqRbpZxHphVJYcu2LssUt8baMwylWAx/p+d8MHCfEyEhTpBYBwCCRAFjaed52wqEld5kCDtyaPywc4RxBVVGNxDA/P8cDnh/lTfqbOHK1pJRX+r/6OZ7W5jZahUcgFWIHqtrchbE+U7a11OksCWHhLQAGB2JgfED88LKtrE7A2GLKPTFNlcakYeLruDKnkwIBHuMXLhmCg1W7VvWIdwtMJeQAXJ+yp+qWuJAkCb4buHZlaVOnQYxU7sWAM/DcwNhqm5wj9muCUC2tW1pTMqJGplB1QZIGrZeUwBzMsXAs7/EZurWWStgJBEG0LpMGdJefVeuCCYqds81l61R1pvqNJEFVYIMpVE/EBMgkWwh8fqCo8gAFbqCLeIloifslBfpjQO1dZSMw0I38shWFQDRqJLSBuSVHyIF8Z1wEK+ZUbwZvefu22wXTkEbOPcebP1crlUULTS+oE+MvTRT4Tto8Y/TDA+QVfCNgIiBG/4frgfkcigJePF/YXA5YvokmZn8NtpOAtsjocaoy0K1UCYpty6ggmdwBuY5DnjN6XaVkqlz8UQDYkgKdBYTBghZuJBMCYjW8rmO6XvCsgQW2sCYJxiXGckV11RTIpmoVBsNJI1hSsWttysYwCUZSphxtRsqVc6xLFrzsJJCxOkCTsuwnlbFXNPNwADM2t54jZwfniJmw6oguTLGVzj02DoYI6Y2dOx9NQKhLPVc+FnOrTzJChQtr7zeNjjEKZlh62x9EcP4gcxQpVQNLsq006BvrMOZvLXv4RO2Mr7Tm8aUl34/r+RnTtu0V1oZdRpJpgraCSSItc8z545hmo8FoqoXu6ZgASygkwIknmfPHMYn3eXqMeIgpxd2WlWZBLLScqLQW0mBe2/W2Pkqs042rtl2xzS5mvSAY0gWp6U0GV+EypEtIn54zmv2XFTSaLQGMAPaD0J5dL49NHPGLdifgyatCwMTZfIVGRnCkqnxN9UeUm0+W+HXgv0U5io/8AOHdIDedyAbwNx6nGm5PsjlUlWpKadBNAFRTpkwxYTZiSbvczEG2Ay62EOI8hQwN8sTPo97NLSoU69SmO9quWpzBPdJTJDD7ILG5Pl7k+JPmW1laKUhEl28IHzMX6xjmf7bU6Nd4LsWOloHhpoiwgE7rq1lhFtU7iMCuOcLzubGpqid0xlAmsq40lpVgmljAO5BkRHVaClN75dw5+VbUDuEFe8fVVkGPHeJgzG5ME++J3zm4lnkQekcj1B+WKFGKSoy3TUQdpibesjF6rVWJtHK3X05YWyRTnu+cDOPiNB/sBwY5isSQRSp+J4mWP1QYub/cD1xqVfh6kBdMqWlxpDA207MZXZbiYjzJwJ7BcE7nKIWEPV8Z6gfVHyg+5wytTPk3rv88OYk8fm29fT5/yxHNLe6sVc92Sy5VyyBRy01WTpdtYhbz15eeAfEOFZemr0qWaYipstSqlWmKg8Ip6fj1Qd1MqFnlfRdJ6MP8Aq/XAnilZQe6qEaaloZgQDbcFSseojFzzrpT/AEf9FSghc7PrTroy1AtKtTfRWpsZbUsQZJ8SkQZ2M4r9seCVK9N1p9yzEQrNWVdNwZjTBvyPLC52h4etKoaWllIJtq8AkfUT6oiNjEchgC1BT9UYlSvlEt0MfYTspnBmkSvaijd6xDqwqMFCqupSZEwYtaZ3GNWr5sX6R+/zxkPYfNNRzS6CFDEB5AgpIJH3eWND45Vcd6oUqAkp0afig/amRGChSujnJy5BHaTtCipURIVomRz64QMtxEZvWCAUIK1LECDMGRtb0xe7QcMqaCXIp+G7AixZ/h9lDEjqIwBzGYKCjTyzL3AYTfxM25kgCSbiDHIAc8S5VyFFXwbL2Myq08tTCrp1qKjDzb+0WwE+lRwaKLzLAexI/TDF2bQJlqViP5SWJkiFiMKP0mVf5c9GH4HCeF3kTfqHXDozjjdIK7FfheSP8ymGH4YH083FIA/a/HDD2m4KaFCiTBqFnL+9OlUiPIPHqJwqNlKhhQs3sBc/hjTzwW+/zDwZ6xOPs0HeBca0SCbEQB0PUffhip50EANBmNryJH+0YWMh2Hz1TTooVImxYEKLxcnljROF9jalBFNcqWW/8rUx3k20CCB539JxQ67C9FXgZWgr+OC1WapewpgX0kwLxE9T7Y64r2qJrpQyjzRcjvGUXOpgpWYtvJjrfpiDjOdBSsKNHMa67TD0HNi3jK7/ABLHhEDflgcOF5zUKrZXMU1CFUFKi/8AL1NDVCkhi8FmAF5VRYGcBJ9kWJdGzz9JuV7vMlUGlTSUC/Iapn3wt9jKQOav0IFvrRt7wcNXEuNtnatQU6bZw6AtMJTf+URu5YKJJnmFjSJEyMX+zHZevQpnvMu+tmmAFJAjm2oQd7HExuMdoMuZWXqFIEC43+/54uUctcSJ69dsc/4XXAtRYX6pI+bx9/Pyxby+TrET3Tespv8A6/7Y6gSPumenVpp8TUyomBcqbXtf++MoyfEaXc5mgSZqd2ygn4nDhTE7NDseex99i4fkG1k1KZRYPxFIPIg6WJAueWMM41wqrRz5pqrswqeABTqYarQIkyIxUpRlNwvlKw42lZT4rwd8swV9JDCRcXHmAZwLBxrnabha5ilTq6YJUT4drRt93ywk8S4XRRiLkixiI5/NvuH3YPBqlJU+pc9NJvyi9lcqzmAPU43LsnVoKuWSk+tKVKpUYmA+oCGlZN/E5tNr7YyNK8r4F0IPrfoOZxJlc8y1FqCBoIIm+3IjnPT2wOqwvUVbquRnHihCNJ8s30Uybl2BNyOh6bY5jMf/APT8x1X/AMNMdY86/s3Wf7fu/wCi3bH1Xz8gx2sAGbzEg2qMdupnCtm64XUQYJGzCPTxDw+Xi9JGHjtplab5qsEpM7qdTsWhF8IJmSflAwo5rM1BARMuzLf/AAlaxsdVoI8yMa+zzMzfvqXlSGXsr9IQqUFp1201aXhbV9YLsZ9BBnpg9SzTZ99AISiILuWAkcgi3Oo3udt42lIyOVp0cwtetl0bvFI8CgITbxorDTqGxi1zscN1DNGoq1E0im6ysCbzBna4uCPI9LhLHHfu7ehbj1KlGl1DeY7I8K50aPn42HzIa/54A8S7O8LoBirVSp+KmtZu7mxBad/ST6Ygz2bCLqZoURyEKCbnrbyvgXxAo+lFNEA3TcyCRJAIgnzvfpgs2qcVtS69ycOJT5bAHDa1Jw9Fo0BiEmQNIYlfMGDvg72W7G97mkptUJpr4iv9AgkE7wfht1wFzfCzTzBP8ypUa9hCm1p3sDh++jDK1Fq1nqAf4YAP/VMCDa0fdgcb3ZFtfD7F0/LB2aNT3PlA/P8ATHqkcV8vVkKftSfnj2GgxMneOf8AbGwjMJapgYDcY4Nl3LVq5OkDmYUfK/8Avghm88E3ux2UfvbFJzrPjgst/wDJ/wD19+Ak0ckI3arhNF6Bq0qb0gGAply01TN9NNpYKB9Yx6RfCd3OmJM2n2k7x88aL2iA11My5OmlT0UQbAO50s4B5LO/M9YwvZ5cpl8lqrgCqT4KakCoQR4dXMCIJJEdJOAT7IlxsXgqhX1VQFIOwPhMRzjy59cF8j28qUKFJMxUWqebBpgD4T4fEWgEzcX2wm8Tzq1goVWQCZIPxEnqTFh5dcU6yWC6DU83YkT6G3yHvi+OLgOMeOS72u7bU6q6KWsCDIaPE5MEk7BY2Ajf1wH7HZM1cwHLd2KcOqg3dhtEnkRqMT7TjxleGanNgSN4Fh7Dc48VawVzpPwmx6R0PrgpYri0nyHCPNs1rIcOqB6LpmVDkKgAV5AId2BBgMJmR1PK2Ie27syrTZdLmrpZfMA7cypDAjyOBvZH6QxUp06eZOk0nUqyqY0z4tXnDEDrbE/bDNl8waqOxJkq1o0yAApAGw/HrhTFjksi39jpOk6JvpAydTM1aeXoKHrh9bKhnu4pIkM0AajoJgXgCQMWcn2Lzi3WmEIGxqKPaxmN/wC+FTglMHMoG2uT5nSb+ZwzrkwTaQSTFgOfkfTDWZ75C8VtVBrIdneIBtX8QiRz1Ft+UHf3w08My9ZEirVFUj60AE3O946CwG3PCEnDSpHiZTH9Qjzsfv2GO0oVLjW8/wCZv1tipV6hmkGteJv0/t0xVzPA6NYzUpK89Z+8AwefzOEf+FcG5aYjdiRPmTtYHFuk1WY7ypt1fn0xDaCqh1p5VaaBEVURbBVACj0UWx5FM9D8rYSWzlZWY94xgC+o+vP1+7EH/FK25qsOfxgf7+2JVAj/AN2RuDjoqTb8sIy8QrxPePE89P5rviQcSzMgd4//AJfvtggWNOao2YEydO+1rmLec7Yp18z3eZSVEMIVjuD4j8Xm0CLcjvitwnMsQ71qlp0+KLaRJk7fa+RxV4rmS1MVS4tTFRQIIDUJckGZ8UqNO+x6x5vKm8+T6odivKhU+krifd1TSpkg1BqqAG8n6o6AgBj6+cYzipVXY+IxsCflbF2m1Ss71anxPNyZa5MnbeeeK5VaYhFvzY42sGLwoqF20PxT8NPovnYp1Nc+LwgbDoOkY8k6gFUEcyZ3xHUqlzvOLmXowMOdEKp75Ouh7WlbHeCAyR6j9+2OYr3oZ8NGmdp63dZ+uaoPdSGAiZbuwPcbjALK5CklN8waoQLJgTuZgG4MeuGn6QAFqlnIKiCEMXOkSdtuoMeuMr47xP8AiKgRVVAeSiwUc/fCWxzk/Q8youU6RBn8/Vq02q6mVQy6FBiQSyk22uNsNfZvjSUiKeoJl6i60epIAcQDqEwDHhPUqp+tgNXyo06RsaDWPRCHj10hiJxQzHH4Q5emoKEKZXkw2PtN+sxg68RVFf8Ag1OLxTpDZx18vX8P8QCRzFRVA9CRcHynCrWyAopNHNK6hg3d6hJM7gTvHlcTgJmgZJnVfed/PFRTBxfDBS6hKbuzWqNVq9YUkmXYASbXAPpGH/O51cui5WgNTnw9CWNvmT8vbCX9HFHvc7UqKLUqS6SftuAqmPTUcOIyipxIsQdKZYOvTVqNOfMxPzOFNNhUI2NZ8luhiy+WPdIrWKqAYNrCDc8rY41RKYgEL+OA9Pizd5qJt06Yl4hUp1DpdyhOzHYjf0/DDu4VZVzGdRLoxLT4mK3PkL2+/FFeIPXPd0xpTd25n3jHWZWlSBNTMUtP9IJb2AMD3wk9se2RSh3eXHd032+2/VmPJRyA3PpgKbdE2U+2fbJ8wSlLw0UbQo5swtJ6emA60fteI7km9464Dd9FJCdjUv8AfhjTLmBF5E4ehFINAfOW5AfvripQI1eIgcj/AHPTywbzOQL2VlmOZA/G2IX7MuHCQSfrMB4b30jmx5nbpGDCPPdymihf7TxYDnfmcBuJ5JUULO3xfvzw052pTytM0/iYAnQsk+ZPQCLk7RhR4nlGegcxVOgMYo0xux6m2wF/ltjuhzlSL3Z7gdSqgqqCtLUAWmJhpIA5wQPLGk9nuHUqtQ5WpOkz3ZkyGWTG8GQWv1GAXZKiBlKNPkss3rqLE/li9kcwwrrUQgFCX9NMnbCKyuab7cirm26Hml9HmUQhtDlhsdZUj00kHFj/ALKZcCNBXf4Xfnzlibnmcest2xougZkqLYavDKzF4IN8dp2oy7TDQBsSDffliA02cbgVNKbhBBZWAm4BYEYqV8olFDUKk1DHhJBAb/pAkC58wNwJwRFcMAKZBuNRPlyjqdo6ScIvaPidTM5juKYNiRAPxcjsZjfpbeL4UyT8zUWO4YJq2NfBOG97lqLyRqQH4RJUkkT0YrEnrOLI7PMB/iT6odv9f76Yu8MpGnRpU2YFkRVMbSBFsW4B5n9++G4x4F5Pli23ZQ6tZqyYj4IttFmmI5dQDipU7JuxJ7xacN4Bo1Erf4hIEm2x5fJtaYgT5dL+eI/L7sHRXYvP2XkR4D/rW/M2J54iqdmnUeE0rRC63GxneD5Wj8cM4t/tjsz/AL44Fizl88ozS5eZ0K2qwvUDNA8yFLN6HCh9IDjvmo6pViKlRBIhwpUbXusHzsfTRavZqk1Y1tMPOotqO4XTtEQRvjFOJ8SBZ6jGWZiZ6yScZ0cEoSs1dK4T5fYGPn1QaQjDp098Bc3nixjl0xJxCuzXbnsPLFMJONTHjSVlefUSl5V0/QkoDni9TOK9Cni/lqOJkycMWSrqjbHMWROOYq3Dexj39JNWc9V1GKaIjOZuRpEKs8ydh74ReHA1ahcgL3h2GyoOQ8owx/THmzU4h3QEAKk+ZKzJ9jGBXBqIHiPp7DFGR7YN+pkaTHeSznaKqEVGEghoA3kEQY6WnCctQq9ttjHScN3akEqrzYGAI2mV+eFnieWCKhBluZ25yPcYnSNbEn3J1r/ykVQRviBuWLbGUQncyfvj8sVqx8U/L0w6hWzZ/ojrBcvVqndnUend04/Fj8sOWaAeoGYwWpmmes6gyx76vnhA7JNo4XS0211DPL6wn8MM3Gs13Z8VwRPzMe2Em+aL7vksVFKkqZn8fTrivmKiIYqEkttSW7MY+SR1xS4JxWtVJSRpBME/Gqjlqi8emKGc413baaQ8X22F+e19/WcciGXTwxKVF2qporMQKVNyXIUEang2uDYkRa04yftHmHNdw26sV3nY9efrjSMopYPWcltN2knU3Pn+OM67SZkPmXaIuJ5TH9sWYJ7sjiuwLZ5pU9eW0/1D2JMX+eC3B+LLp0OCrCxnlH3jFDINFKpzid8FMlkUdg2kXN5vy3g25YeRcvUupwulmCNLmTzUR73tHng1Q4Q2kUqbPUA3dvDTF+RF6kcgIHrtizlEp0aetgxAiY5ztzE4kq5+rWWUbuqcgAL8ZvAljYew+eJCA/GeDrSpw76aQvU2GvnB5vHnbaBbGf8AFuJd/U7wrCKIpp9lZge53ODPaigzN43Z9TEKWaYVbmwAAJ2gWA88D6eWDKybXnbpbCuoybVRTOXYZ+yWdnKxA8TFPOASSfnGL1NwtNur29EBn7zHsD1wA7J0ClA3ktB2sA4bYzv4fvwZNMxGKoQ2poUf4gxwjOLToMXXXJ+EC4UBmZgflhgymSpoqMfHqA0ETpY6ZAJ6kbcj92FHK5k09Ljk6/n90W98XV43qaqaY0U0092nIaGkegmT8hjM1XiO4wfHzgvTC2e40smABqRtUDxSswJseREHqcL+Xod0L3Zrmd7333geovJ9IlPeAufidgvoLT6fV+/B/i3Cu78X1dUETcAHl4b2/DBaPGoWGpSaoFPXcA6CSxsok3J99h+AxZy1dwqk1as2uPK/ISMRZ1ytVB9Xl10mRvA8X5Wwb4dkRpDCYPnHUG0HGjYRSpZ2qAdNWo0fn5Y88P45XE+L6xmQJt92DZyEkBYW0+c7jlimeEPTWWYFFeIBIN2gQfXBKRFEbdp66gyJ2iALnaPP2xao9qKsQVBaYMA+XnOKPE+NLSF1vMDSFj36WxPkmDLqIkOZ3IMFVjab4LkBnvtB2trpl3CqmphpBM21Az7wD8xjKczQQAO8iPqf35jDl2mU1C1IGFRpH2pgSdX4DbCTxfJkXJkW9dsUbt8qs1sWJ4MO6S68gTiGa1sTA6YjpLj3UpXvielRk4c4S4Ek3KVsky1PBGnT6Yio5XBTLZKSBbCuSaRrYI8UVe688d4Y07PkgG1x1P8A+uOYo8eIx4R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3.bp.blogspot.com/-HXkANNB2sYQ/UDPGoAECb2I/AAAAAAAAAEc/XFcYaVG91tk/s1600/JesusEnElTemp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2472"/>
            <a:ext cx="3622204" cy="425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5575" y="5157192"/>
            <a:ext cx="860630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Este incidente </a:t>
            </a:r>
            <a:r>
              <a:rPr lang="es-CO" sz="3600" i="1" dirty="0">
                <a:solidFill>
                  <a:srgbClr val="FF0000"/>
                </a:solidFill>
              </a:rPr>
              <a:t>indudablemente</a:t>
            </a:r>
            <a:r>
              <a:rPr lang="es-CO" sz="2800" i="1" dirty="0">
                <a:solidFill>
                  <a:srgbClr val="FF0000"/>
                </a:solidFill>
              </a:rPr>
              <a:t> debe haber sido una tragedia para </a:t>
            </a:r>
            <a:r>
              <a:rPr lang="es-CO" sz="2800" i="1" dirty="0" smtClean="0">
                <a:solidFill>
                  <a:srgbClr val="FF0000"/>
                </a:solidFill>
              </a:rPr>
              <a:t>María, </a:t>
            </a:r>
            <a:r>
              <a:rPr lang="es-CO" sz="2800" i="1" dirty="0">
                <a:solidFill>
                  <a:srgbClr val="FF0000"/>
                </a:solidFill>
              </a:rPr>
              <a:t>como lo debe ser para toda </a:t>
            </a:r>
            <a:r>
              <a:rPr lang="es-CO" sz="2800" i="1" dirty="0" smtClean="0">
                <a:solidFill>
                  <a:srgbClr val="FF0000"/>
                </a:solidFill>
              </a:rPr>
              <a:t>madre, que se le extravíe un hijo por un momento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50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8712968" cy="612068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b="1" i="1" dirty="0" smtClean="0">
                <a:solidFill>
                  <a:srgbClr val="FF0000"/>
                </a:solidFill>
              </a:rPr>
              <a:t>¿Qué había sucedido para que José y María  estuvieran «angustiados» y lo estuvieran «buscando»?</a:t>
            </a:r>
          </a:p>
          <a:p>
            <a:pPr marL="0" indent="0" algn="ctr">
              <a:buNone/>
            </a:pPr>
            <a:r>
              <a:rPr lang="es-CO" sz="2800" dirty="0" smtClean="0"/>
              <a:t>Recordemos que María era un ser humano, y como tal estaba expuesta a fallas, </a:t>
            </a:r>
            <a:r>
              <a:rPr lang="es-CO" sz="2800" dirty="0" smtClean="0">
                <a:solidFill>
                  <a:srgbClr val="FF0000"/>
                </a:solidFill>
              </a:rPr>
              <a:t>Luc.2:42-46</a:t>
            </a:r>
            <a:r>
              <a:rPr lang="es-CO" sz="2800" dirty="0" smtClean="0"/>
              <a:t> nos dice la razón de su angustia.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Sus </a:t>
            </a:r>
            <a:r>
              <a:rPr lang="es-CO" sz="2800" dirty="0"/>
              <a:t>padres iban todos los años a </a:t>
            </a:r>
            <a:r>
              <a:rPr lang="es-CO" sz="2800" dirty="0" smtClean="0"/>
              <a:t>Jerusalén </a:t>
            </a:r>
            <a:r>
              <a:rPr lang="es-CO" sz="2800" dirty="0"/>
              <a:t>a la fiesta de la </a:t>
            </a:r>
            <a:r>
              <a:rPr lang="es-CO" sz="2800" dirty="0" smtClean="0"/>
              <a:t>Pascua.</a:t>
            </a:r>
            <a:r>
              <a:rPr lang="es-CO" sz="2800" dirty="0"/>
              <a:t> </a:t>
            </a:r>
            <a:r>
              <a:rPr lang="es-CO" sz="2800" b="1" baseline="30000" dirty="0" smtClean="0"/>
              <a:t>42 </a:t>
            </a:r>
            <a:r>
              <a:rPr lang="es-CO" sz="2800" dirty="0"/>
              <a:t>Cuando tuvo doce años, subieron ellos como de costumbre a la fiesta </a:t>
            </a:r>
            <a:r>
              <a:rPr lang="es-CO" sz="2800" b="1" baseline="30000" dirty="0" smtClean="0"/>
              <a:t>43 </a:t>
            </a:r>
            <a:r>
              <a:rPr lang="es-CO" sz="2800" dirty="0"/>
              <a:t>y, </a:t>
            </a:r>
            <a:r>
              <a:rPr lang="es-CO" sz="2800" b="1" i="1" u="sng" dirty="0"/>
              <a:t>al volverse, pasados los días, el </a:t>
            </a:r>
            <a:r>
              <a:rPr lang="es-CO" sz="2800" b="1" i="1" u="sng" dirty="0" smtClean="0"/>
              <a:t>niño Jesús </a:t>
            </a:r>
            <a:r>
              <a:rPr lang="es-CO" sz="2800" b="1" i="1" u="sng" dirty="0"/>
              <a:t>se quedó en </a:t>
            </a:r>
            <a:r>
              <a:rPr lang="es-CO" sz="2800" b="1" i="1" u="sng" dirty="0" smtClean="0"/>
              <a:t>Jerusalén, </a:t>
            </a:r>
            <a:r>
              <a:rPr lang="es-CO" sz="2800" b="1" i="1" u="sng" dirty="0"/>
              <a:t>sin saberlo su padres</a:t>
            </a:r>
            <a:r>
              <a:rPr lang="es-CO" sz="2800" dirty="0"/>
              <a:t>. </a:t>
            </a:r>
            <a:r>
              <a:rPr lang="es-CO" sz="2800" b="1" baseline="30000" dirty="0" smtClean="0"/>
              <a:t>44 </a:t>
            </a:r>
            <a:r>
              <a:rPr lang="es-CO" sz="2800" dirty="0"/>
              <a:t>Pero creyendo que estaría en la caravana, hicieron un día de camino, y le buscaban entre los parientes y conocidos;  </a:t>
            </a:r>
            <a:r>
              <a:rPr lang="es-CO" sz="2800" b="1" baseline="30000" dirty="0" smtClean="0"/>
              <a:t>45 </a:t>
            </a:r>
            <a:r>
              <a:rPr lang="es-CO" sz="2800" dirty="0"/>
              <a:t>pero al no encontrarle, se volvieron a </a:t>
            </a:r>
            <a:r>
              <a:rPr lang="es-CO" sz="2800" dirty="0" smtClean="0"/>
              <a:t>Jerusalén </a:t>
            </a:r>
            <a:r>
              <a:rPr lang="es-CO" sz="2800" dirty="0"/>
              <a:t>en su </a:t>
            </a:r>
            <a:r>
              <a:rPr lang="es-CO" sz="2800" dirty="0" smtClean="0"/>
              <a:t>busca.</a:t>
            </a:r>
            <a:r>
              <a:rPr lang="es-CO" sz="2800" dirty="0"/>
              <a:t> </a:t>
            </a:r>
            <a:r>
              <a:rPr lang="es-CO" sz="2800" b="1" baseline="30000" dirty="0" smtClean="0"/>
              <a:t>46 </a:t>
            </a:r>
            <a:r>
              <a:rPr lang="es-CO" sz="2800" dirty="0"/>
              <a:t>Y sucedió que, al cabo de tres días, le encontraron en el Templo sentado en medio de los maestros, escuchándoles y </a:t>
            </a:r>
            <a:r>
              <a:rPr lang="es-CO" sz="2800" dirty="0" smtClean="0"/>
              <a:t>preguntándoles.</a:t>
            </a:r>
            <a:endParaRPr lang="es-CO" sz="2800" dirty="0"/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5530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87017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este incidente de como María se extravió de Jesús, encontramos dos cosas para resaltar: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</a:t>
            </a:r>
            <a:r>
              <a:rPr lang="es-CO" dirty="0"/>
              <a:t>E</a:t>
            </a:r>
            <a:r>
              <a:rPr lang="es-CO" dirty="0" smtClean="0"/>
              <a:t>l </a:t>
            </a:r>
            <a:r>
              <a:rPr lang="es-CO" dirty="0"/>
              <a:t>hecho de que María acostumbrara </a:t>
            </a:r>
            <a:r>
              <a:rPr lang="es-CO" dirty="0" smtClean="0"/>
              <a:t>asistir a las fiestas </a:t>
            </a:r>
            <a:r>
              <a:rPr lang="es-CO" dirty="0"/>
              <a:t>da testimonio de </a:t>
            </a:r>
            <a:r>
              <a:rPr lang="es-CO" i="1" u="sng" dirty="0" smtClean="0"/>
              <a:t>SU DEDICACIÓN A LAS COSAS ESPIRITUALES</a:t>
            </a:r>
            <a:r>
              <a:rPr lang="es-CO" dirty="0" smtClean="0"/>
              <a:t>, </a:t>
            </a:r>
            <a:r>
              <a:rPr lang="es-CO" dirty="0"/>
              <a:t>porque la participación de las mujeres en las fiestas, a pesar de ser recomendada, no era obligatoria. </a:t>
            </a:r>
            <a:endParaRPr lang="es-CO" dirty="0" smtClean="0"/>
          </a:p>
        </p:txBody>
      </p:sp>
      <p:pic>
        <p:nvPicPr>
          <p:cNvPr id="3074" name="Picture 2" descr="http://4.bp.blogspot.com/_RvAbFMnWuJE/SRR3iZPQ_fI/AAAAAAAAAB0/esSR0vtTDlA/s320/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18416"/>
            <a:ext cx="3048000" cy="26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278" y="4251343"/>
            <a:ext cx="56968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i="1" dirty="0">
                <a:solidFill>
                  <a:srgbClr val="FF0000"/>
                </a:solidFill>
              </a:rPr>
              <a:t>Por tanto, la fidelidad de María en asistir cada año a Jerusalén para participar de la pascua, fiesta que conmemoraba la liberación del pueblo de Israel de la esclavitud Egipcia, y a su vez, apuntaba al sacrificio de Cristo en la Cruz del Calvario, para liberarnos de la esclavitud del pecado. </a:t>
            </a:r>
          </a:p>
        </p:txBody>
      </p:sp>
    </p:spTree>
    <p:extLst>
      <p:ext uri="{BB962C8B-B14F-4D97-AF65-F5344CB8AC3E}">
        <p14:creationId xmlns:p14="http://schemas.microsoft.com/office/powerpoint/2010/main" val="298259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26469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De como María en un momento perdió de vista a Jesús, y esto ocasionó su angustia.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sz="3300" b="1" i="1" u="sng" dirty="0" smtClean="0">
                <a:solidFill>
                  <a:srgbClr val="FF0000"/>
                </a:solidFill>
              </a:rPr>
              <a:t>¿Qué ocasionó esta separación entre ellos?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i="1" u="sng" dirty="0"/>
              <a:t>El espíritu obediente de Jesús, siendo aún niño, le daba a José y a María toda la razón para confiar en él</a:t>
            </a:r>
            <a:r>
              <a:rPr lang="es-CO" dirty="0"/>
              <a:t>. Su mentalidad “viva y aguda” caracterizada por “una reflexión y una sabiduría que superaban a sus años”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DT G </a:t>
            </a:r>
            <a:r>
              <a:rPr lang="es-CO" dirty="0">
                <a:solidFill>
                  <a:srgbClr val="FF0000"/>
                </a:solidFill>
              </a:rPr>
              <a:t>49)</a:t>
            </a:r>
            <a:r>
              <a:rPr lang="es-CO" dirty="0"/>
              <a:t>, hacía que su obediencia no fuera ciega sino inteligente.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Jesús</a:t>
            </a:r>
            <a:r>
              <a:rPr lang="es-CO" dirty="0"/>
              <a:t>, aun cuando era un niño, siempre estaba atento a los deseos (le sus padres y se anticipaba a satisfacerlos </a:t>
            </a:r>
            <a:r>
              <a:rPr lang="es-CO" dirty="0">
                <a:solidFill>
                  <a:srgbClr val="FF0000"/>
                </a:solidFill>
              </a:rPr>
              <a:t>(DTG 60)</a:t>
            </a:r>
            <a:r>
              <a:rPr lang="es-CO" dirty="0"/>
              <a:t>.  Siempre parecía saber lo que tenía que hacer, y era fiel en hacerlo.  </a:t>
            </a:r>
            <a:r>
              <a:rPr lang="es-CO" i="1" u="sng" dirty="0"/>
              <a:t>En esta ocasión María y José dieron por sentado que se comportaría como lo había hecho en el pasado. </a:t>
            </a:r>
          </a:p>
        </p:txBody>
      </p:sp>
    </p:spTree>
    <p:extLst>
      <p:ext uri="{BB962C8B-B14F-4D97-AF65-F5344CB8AC3E}">
        <p14:creationId xmlns:p14="http://schemas.microsoft.com/office/powerpoint/2010/main" val="169089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5688632" cy="40324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 smtClean="0"/>
              <a:t>En la respuesta de Jesús a su madre: </a:t>
            </a:r>
            <a:r>
              <a:rPr lang="es-CO" sz="2800" dirty="0"/>
              <a:t>"Hijo, ¿por qué nos has hecho esto? Mira, tu padre y yo, angustiados, te andábamos buscando</a:t>
            </a:r>
            <a:r>
              <a:rPr lang="es-CO" sz="2800" dirty="0" smtClean="0"/>
              <a:t>."</a:t>
            </a:r>
            <a:endParaRPr lang="es-CO" sz="2800" dirty="0"/>
          </a:p>
          <a:p>
            <a:pPr marL="0" indent="0" algn="ctr">
              <a:buNone/>
            </a:pPr>
            <a:r>
              <a:rPr lang="es-CO" sz="2800" b="1" baseline="30000" dirty="0"/>
              <a:t>49 </a:t>
            </a:r>
            <a:r>
              <a:rPr lang="es-CO" sz="2800" dirty="0"/>
              <a:t>El les dijo: "</a:t>
            </a:r>
            <a:r>
              <a:rPr lang="es-CO" sz="2800" i="1" u="sng" dirty="0"/>
              <a:t>Y ¿por qué me buscabais? ¿No sabíais que yo debía estar en la casa de mi Padre</a:t>
            </a:r>
            <a:r>
              <a:rPr lang="es-CO" sz="2800" dirty="0"/>
              <a:t>?" </a:t>
            </a:r>
            <a:r>
              <a:rPr lang="es-CO" sz="2800" dirty="0" smtClean="0"/>
              <a:t>Otra versión dice: «</a:t>
            </a:r>
            <a:r>
              <a:rPr lang="es-CO" sz="2800" i="1" u="sng" dirty="0" smtClean="0"/>
              <a:t>en los asuntos de mi Padre tenia que estar</a:t>
            </a:r>
            <a:r>
              <a:rPr lang="es-CO" sz="2800" dirty="0" smtClean="0"/>
              <a:t>»?</a:t>
            </a:r>
          </a:p>
        </p:txBody>
      </p:sp>
      <p:pic>
        <p:nvPicPr>
          <p:cNvPr id="1026" name="Picture 2" descr="http://2.bp.blogspot.com/_zbnRXqG7QvA/TK8YOniW4ZI/AAAAAAAAB_M/gp0-SVbbTPY/s1600/jesus+en+el+templo1854-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2952328" cy="282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611231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O sea que María no debía esperar que Jesús estuviese junto a ella cumpliendo sus deseos, sino al contrario, ella debía estar junto a Jesús dispuesta a escucharle, ya que para Jesús el hacer la voluntad de su Padre celestial, primaba sobre la voluntad de su madre.  </a:t>
            </a:r>
          </a:p>
        </p:txBody>
      </p:sp>
    </p:spTree>
    <p:extLst>
      <p:ext uri="{BB962C8B-B14F-4D97-AF65-F5344CB8AC3E}">
        <p14:creationId xmlns:p14="http://schemas.microsoft.com/office/powerpoint/2010/main" val="178980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978896" cy="38164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dirty="0"/>
              <a:t>Si habían llegado hasta </a:t>
            </a:r>
            <a:r>
              <a:rPr lang="es-CO" sz="4000" dirty="0" smtClean="0"/>
              <a:t>Jericó, </a:t>
            </a:r>
            <a:r>
              <a:rPr lang="es-CO" sz="4000" dirty="0"/>
              <a:t>ahora tenían que </a:t>
            </a:r>
            <a:r>
              <a:rPr lang="es-CO" sz="4000" i="1" u="sng" dirty="0"/>
              <a:t>ascender</a:t>
            </a:r>
            <a:r>
              <a:rPr lang="es-CO" sz="4000" dirty="0"/>
              <a:t> más de 900 m por el escarpado camino hacia Jerusalén.  </a:t>
            </a:r>
          </a:p>
        </p:txBody>
      </p:sp>
      <p:pic>
        <p:nvPicPr>
          <p:cNvPr id="1026" name="Picture 2" descr="http://4.bp.blogspot.com/_EIxBWHn8EYc/S04-ZA4R5SI/AAAAAAAAABY/y1-V9Sx7aDg/s1600/250px-Palestina_siglo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404" y="249992"/>
            <a:ext cx="230602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6888" y="4565586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«Camino </a:t>
            </a:r>
            <a:r>
              <a:rPr lang="es-CO" sz="2400" b="1" dirty="0"/>
              <a:t>de un </a:t>
            </a:r>
            <a:r>
              <a:rPr lang="es-CO" sz="2400" b="1" dirty="0" smtClean="0"/>
              <a:t>día»</a:t>
            </a:r>
            <a:r>
              <a:rPr lang="es-CO" sz="2400" dirty="0" smtClean="0"/>
              <a:t> dice el texto</a:t>
            </a:r>
            <a:r>
              <a:rPr lang="es-CO" sz="2400" b="1" dirty="0" smtClean="0"/>
              <a:t>.  </a:t>
            </a:r>
            <a:r>
              <a:rPr lang="es-CO" sz="2400" dirty="0" smtClean="0"/>
              <a:t>El </a:t>
            </a:r>
            <a:r>
              <a:rPr lang="es-CO" sz="2400" dirty="0"/>
              <a:t>viaje de regreso a Nazaret llevaría varios días, si todo marchaba </a:t>
            </a:r>
            <a:r>
              <a:rPr lang="es-CO" sz="2400" dirty="0" smtClean="0"/>
              <a:t>bien.  </a:t>
            </a:r>
            <a:r>
              <a:rPr lang="es-CO" sz="2400" dirty="0"/>
              <a:t>Si regresaron por la ruta del Jordán, en el primer día de viaje probablemente habrían llegado sólo hasta Jericó, a unos 27 km de Jerusalén. </a:t>
            </a:r>
            <a:r>
              <a:rPr lang="es-CO" sz="2400" dirty="0" smtClean="0"/>
              <a:t>Esto nos dice que cuando nos separamos de Jesús, el camino es cuesta abajo.</a:t>
            </a:r>
            <a:endParaRPr lang="es-CO" sz="2400" dirty="0"/>
          </a:p>
        </p:txBody>
      </p:sp>
      <p:sp>
        <p:nvSpPr>
          <p:cNvPr id="5" name="4 Flecha derecha"/>
          <p:cNvSpPr/>
          <p:nvPr/>
        </p:nvSpPr>
        <p:spPr>
          <a:xfrm rot="16786380">
            <a:off x="6293199" y="2261081"/>
            <a:ext cx="1528442" cy="369087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Flecha izquierda"/>
          <p:cNvSpPr/>
          <p:nvPr/>
        </p:nvSpPr>
        <p:spPr>
          <a:xfrm rot="21111346">
            <a:off x="7510511" y="2789829"/>
            <a:ext cx="1257617" cy="439229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762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882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Sin duda José y María se levantaron temprano a la mañana siguiente para regresar a Jerusalén.  Su corazón estaba lleno de terribles presentimientos, pues recordaban bien los desesperados intentos de Herodes para matar al </a:t>
            </a:r>
            <a:r>
              <a:rPr lang="es-CO" dirty="0" smtClean="0"/>
              <a:t>niño</a:t>
            </a:r>
            <a:r>
              <a:rPr lang="es-CO" dirty="0"/>
              <a:t> </a:t>
            </a:r>
            <a:r>
              <a:rPr lang="es-CO" dirty="0" smtClean="0"/>
              <a:t>(hacía doce años).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1520" y="2708920"/>
            <a:ext cx="67687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Llegaron a la ciudad, y pasaron las pocas horas que les quedaban en este segundo día buscando a su hijo; pero todo fue en vano.  La búsqueda de este día fue tan inútil como la de las últimas horas del día anterior.  Al tercer día continuaron buscando.  Su tristeza y angustia se convirtieron en gozo y alegría cuando en este día escucharon la voz de Jesús entre los que adoraban en el templo.</a:t>
            </a:r>
          </a:p>
        </p:txBody>
      </p:sp>
      <p:sp>
        <p:nvSpPr>
          <p:cNvPr id="4" name="AutoShape 2" descr="data:image/jpeg;base64,/9j/4AAQSkZJRgABAQAAAQABAAD/2wCEAAkGBhQSERQUExQVFRUVGBwYGBgYGRobGxgcHBccHCAYGBgaGyYgGBkmHBgaHy8gIycpLCwsFx4xNTAqNSYrLCkBCQoKDgwOGg8PGiwkHyQpLCwpLCkpKSwsLCwpLCwqLCosLCwsKSwsLCwsLCksLCksLCwsLCwsLCwsKSwsLCwpLP/AABEIAQAAtAMBIgACEQEDEQH/xAAbAAACAgMBAAAAAAAAAAAAAAAFBgMEAAECB//EAEMQAAECAwUGAwUGBAUEAwEAAAECEQADIQQFEjFBIlFhcYGRBhPwMkKhscEUI1Jy0eGCosLxBxVDYpIkU4OyMzTSFv/EABoBAAMBAQEBAAAAAAAAAAAAAAIDBAEFAAb/xAAnEQACAgICAgICAwADAAAAAAAAAQIRAyESMQRBIlETMhRhgSNCcf/aAAwDAQACEQMRAD8A9BkgCJkrL0iqgK0YOeMW0IVqR2hOO6GzOji36xJiMRnFvHZ/rAm/b5VZ0YioE5AYQHo8HKXFWwYQc3xQcrw7Rx5lW15R53d1st1sUVSaJBbzFEpTyT+L+EFocrtuuaiWPOm+YvUoxN238WD7nhePK8nSY7LhWLuSbL8xJ0Pw/aIjPAfEWcEOf1aIzYgNT3P6xUvCRLGEKSCV0TxIrvzhl2JPPbUFGatiQkqOvE/P6xXTNVkDxrWkTW2QBMUASKnUsz8+GsQCQzVNaf23mFV7GNnKQSXz5xyolQo9DxpXfzekbUggsBplxeO0S6F3NXcDjGGo4dnfX16EcFWpfnu0rWJwgFsur/o0Qzkj136x5bPNpHK8q+tfr8YjWjmR+w00iwnc+7QHvGmBp9OP7QLT9BJokuawTJk9KEipCmcsKJP7npD1YvC6hKKpq0pmaJSxADNtE+8S7s0LPhbF9rQpDFSUrLZ0wkFt7PDNbcCpKyiW0wsHws5eoBNQ/CKcWVwjtkuaCk7oo3BNP2qUlSVIVixYVBizKDtprTSHtSYp3ZNeXLx4vMwhyQ5ffiggUwUsiy7AhDgqKs5HTtFWYnj64wQmIcZmKU1AifjTHIC26wqUp0kilQA9YyL4B9CMhThZQptaLcpDRYTECaf2EWEiKodCJG4G3vdEqeEmaCpKFEsTseyHx6kZUo/KCShT9IF3zMKZZVUhBx4dCdCreBm3J4ZUXqQCck7idTLSEJDkIQAwGTDQBIohPOKMzxVLCXJNHYJS78lOH55c4RLfe06eFzCSEBWFizkkAmlQgVihKXMmJUWYgAu5dhnU1FN0IyeXCOolOPxJz3I9esNoxy0LIbEApnfOo+DQHtczzrehAys8orP5phZI7AnoI6uG1JFhlrPsolkmueAqBIPEj4xD4Ml+YmbaFe1PnEnglGwkDhQwV3S+xXHi2J1slHzF5e0oAdTWNy5DDoa6c43aVNNmHetTDJ9o/KI0zMLPw6jceMBZh1h5eqRys6a/2GWsc4q0yz9fKOpYJqemfINHjGzPs+tW14xSVIrXLRxrBGYpmHu6et8D7QkvQk7qvBGXZiZW0wJYDLsdecdrSxb1lwjvHUHnl0pEc5RJbNjT+8YzUH/AMwC2VoBKmn4B3+MHL+8bIlqKUzFg1IwpQw5gl1HtCn4blvPKRQmTMY7nlwBtBxHECGCUu7uVEVJq52nyowEInkldIfCEZbZ6UnxQpUtLFKpysihLkjeJf/coAU6GuREZdHjCYJ6LPaEsVnChRYKCtAsCiiaCjEOITvDFnmgqmS1IScKpaCp2BZBV/KaPuO4RHaZxXaE+WrzCJqfLZLF/MSRl6aBjNp2ih44cao9SvW3qly3S2MlhiDgAAqJZ6sBlvIhZve/pomYJS0+YMkKSCF50SoEbX+0s+hhhvRIVPSlSQoMojNqqAyGbgdoT79vWzMoIbOjAlLhX4gGd9z5Q3JkS6J8cE+zLH44IS06UorBbYZm5KLg50jUAbwQZ/lzE7RUhlkaqSpSXPEhIJ4mMgU0a4Hq8qLUuK7R0lxFUVQlkk+eEB1EAcYGW6/ZCAy1pqFU/EAKjtFS9bdiWEMQQklFCxJzIcB2A+ZhUvG6lmYcZl4VJABJ2QUpYK2g6VPXjFccVrZJPNxZStoYeZJxeVNdQCs2SSkHjQFjuaBZtkyWMSFYcYrsgsns7wdtdgnYUJUyhLRQghiBnQaB35V0MDJtnKicA2kivLFnTT9Y47xJZHGao7McrljUouy5Iv9f+XrlYWAZLgtQnEzZ1AUIfPDyAizypY9qWgBWeZqTXMEk1jyNztMHq+ebJxlPNkEdY9Iu6YZgWnEcISUoUksaDF5iTqRTgWO+LMVSTf0R5dNJ+xWvGX96s6Y1af745Kxh9aevjFq/rrmypgxEKxOXYgE6jhvbcYHqC/wDb0P6wvTBpnOHnlr9YmTNbLMet9IgW4zNfVH1iP7RVqnp8o9YDRZXM3HpTjTdESd/Bx65Rx5qSOJ4fSI/tCd7+vVY2zxsLY5/24dI2ovUluP0iArrwrzekbxA1cb+PLjGNmpBK4JqRaZeJqulLlhjKTgJbMYmDcRuhcn2JUtRSoF0li9MqdIsWuYWp0bSr96Rq8bWVsSXKszXTf2gJUh8Ohps1mSqxYEqAKSkl6ElQLh3ywhoHWCzLkT0TpgSfLWFBL1UxyB0p8oD2RRJAJIDufl+sN9/JCkSikKSlBCVZsdnCFGraZ0z1cRJJtbLIcW+P2Fb+vgTpaZskqFVSi4wmqCTqd47QpzZSihFEywSUJo7jCKjdUt0hjsVlBsuX+uv/APNPlAj/AC+YqSFAYlInFnOyAnJ073cdn3wMm5u2aqgqRNcdiPlbLsFKD7yFEPGQweGiBIFAl1LJAfPGf0jIbFOhDmrGRM0QM8SXqZMkKAJdYSyQ5qD2AZ34RaQoDOK97oC0S0fjnykjkFY1dMKYvc+OybgpOhWvOUvzkBUhRAIUSlMsKxO7oWqb5ilDcBWvKLdsCZkrZUJgW7KLFzUsaDNyDQVGQOcX+IFkQrCtJwzUmhFG1z0IUIWbJf5fzCwxn75qDGf9UDIHLFvd8xDsHlRcuLJs/jPjyiX7HeS0JDEny5iFJxaJNCg0rhWw4pVBGdKTLE2ZLIHmJxI1w7JZJ4hay3BAhYtl7qCp6AkjGglmqFpoQdxB11BEOl33WlNllfaEnHhBEvMjNioU00NA/CPeW4P/ANQXhKa0+hMxhOFJ95KlMMwCwSTuYMe8G7svlSEySn3PuyNHDgg9uwgZf1rKjhyCScKQJbAMQRjRTIijRQl3okDCk+yFTCd6lFh83iDC2oyr2W5orkrG29fFSZwXLAScPPfvbe0BlBwBr6Zozw5YgZUwpYqKdre7klP/ABAHaJMYD+tfjpFEvRP/AGVVEkuzAOK/OIhRRfe/794xZ7b840uYz8c3/eBBZ2s0LsH9b4jmB69P7xsK4u3w5b45BFRnT1pWMZiOVTS3Tf8AKOEimR09b98bmK4NSlOPyjrRtc4AYg/4cuWUtLzA6jV6bI65ZO8DvEXhxEoGbJViQM0q0fUKFCBrqIpqn+wCTg94CjgZh/WYiezoJlrTLSpQUWPI0AUkUG9xqIyUo9UOgn3YGs9oKXVqIvf/ANBNUkOSychoeCuYpWC6bskSZQ82S9CVKUFBRLUZqJc5cBCxaEgLUEOU5h926Ezjq7GRds9QuQD7EgiodSg+ZebkeOnSFj/PDKnTZTHaUS/FRBb4w0eE1eZYkDItMHJpn6Qt2OQFW2YtQ2JaxMVwEtDt3HyhU5UkxkI8rTG+5JJlyQlTOCp8yzqJ+sahYTeczEupcqcudSAW6O3SNRi8mKQz+Mxw80mgzJASOKjAe2XwFnYLCStQSd4SMKlby7k8gaRbt9qMuVMWKEJOH8x2QeYd+kKt3plJkrXMKsLhCAC23U4+SQx4uBrFOV26Jkq2Ze1sStLebKc6GY7vpRLwtWexkLVKGFSlbNCSkVc4iU0SA+1lQwz2SRZ0HEyVa0LdcBYjkDGrPfHmeYlqGYoJP/jw/LtigWuMbXZnb/o6uG6ZMoC0TlebMSAADliCQE51UUjU68oivDxJ5i17ROuEP/NuHCKl+WwoRT3lTAkf+ZZB5bUUZQCLGpeapqggcQC6uhJIjFc1scmodEUyYqYrEs1UAl9Eg003JSYHWAHCoVBUUJFWIOJySTyi6khlD8JYdWqf4VGOLhxzJiQhKVEqKzidqgjQgjPeM4ODpMVNcpIISLLNlAmXQCrpKgKDUlqcdSOUT2S1KU2MMrIj8oYO+rAfCILRaZiVKlqASoUIBJSx3YiSU6FJcVcNG5cwZDSg/vpBQlJrYmaSdIuWewqmLCEAFSyAM+pJ0GbnhD3IuKXZ0MhAUpqqUlyo79p2GoEAfCQUTMWjBiAYKIxYUk1woB2lMU1OXGOr6vZYSVC0K4ABA1FaJPYwbywh+x6OKU/1Bl+2raZaUKfUAJUORGfIvAOaMJFHpycaRu12tS1OVklveA/paNCZiSk8x2fvn3hayKT0FPC4rZCtQz1AzjDNpq/1PGN+XkPWUQqU1H6NwgxaRvzCQGyFP1eDdwzAlNak7RqAwdkuScyQSBAy0oUlOAIO1m4zelS2yOsG5V0gbBSpQGByl6kIDuNdwEZnjxj2Nx/J0y1OvOuCoKqAgJIydjWo4QBR5IWrzJeIjJlKA5UOVI5tEx9oOFFZKX4F0mu6Jbpsf2m2oQzgnGoUqlKcZHIthr+KE+Ovnb6GZVxh8R5uSzIkyWTXFLMwpBJAUsJISCagZdzCxZVgS7USQHmKST/DkNalDdYbZc0JmBCEFbUmKQHCSSXxKO1MOIOSwFDoIUJ3h5aFqKpihiUqYQlKSEgKGZUdrSgEJz02Nw6LiLSLP92pCCr2lYgCXNd/wjI4k3KipmqExaq4n0IGYGR16xkQ0V8l7C3iEDy5gVkEp7ldG4/pCwsj7PLP4Z00HmpEsppyB/4mDl8zsU/y6M4UewZ+pJiteVye6hyVsGGqmIB+JjsOLcmyBulQs3hPwlwdKc9T2grdCJUrA6gQnaL6lQll6flI6wDvOzkLVkUo2cQ9ltSDqScukUVFWD2uXeMlByATotX3aVKIfQANu1buSesE74kYPJs4/wBKXtZ+2vaPbKKnh+7/ADJkqZMbywsqUd6ZQxqD7qAdYivSYpc5U1ZIVMZbAnUAt0YiMelSDj2mzhdnIU59gDaAIBIGjtQM0Od0ESpYwJShTAkfhcUfj+kKEpJSUqfEUmoUSQrCRmNxdCu8di9JoUpQYFRY51yLtrn8ICN9so+PpEtuUTa19Pk/zeJmGesUbvSUrUFO+rnNy4L6DWL8pNCQ4zHpor40c3I7kELutZBQhKiMZMuntfe4Q+4sQktrWCF63OESmOFasRJUBmX0GmQHSFzzDiDOCDmM86N61g9OtfkykypiipRw4AArIuWZ3BqKM5dzEmdIr8WTXYLu2xgLmiZ7IT2JKWbv8IrIQlK1IJ2XZx8x3+MWFzFl1JfCvVq5kZc/pF6VceyEzWEwqycBSSasSSEg8CXO6JoNp2VTimqYv2ihU+hie6bKSpK6Zka7qn4/CJrTYDLmqxBQAPvBjkCAdAWI7xzKAxJUCwScuZIrvB/TfFTyKUbRGsTi9klxLe1BClPhO+h5jI1Yvxhwtgls+TBhuD5mutYVLJISm14hTYfrUEwZtE7Egbe7oCeEeT0Y1sp26zpKQCmrlSSd2oppR2iLwRNwqtk5NVSpYCOZJLn/AIJ7RPfd5hMpqAsw4cTxiDwVLax29T1bPlLf6xu1Ey/kizdt+LlqwpSpQXMZGEuaAIqk5+y+epjVt8TSiVJUsVBFTkqtCKFJG8HmDFfws4PmBipJHlg5qHmjZ4YiMLneIXL0soTap4y+8IrnXlCFBSWws2b8KuhksVsExCVJZmbU5UjIX7vvQyklINHJ9doyB/CEvLi1Y2eIZpRa3aipaD2cfSOrTeYlIxP97MS5OqEEUAfIqbolt8Q+MQRPRp93/Uf1hYvm1FSyHNSBx2UgV7AdIvt2DJaK1428zlAAHDoI1Nl7IGpLACOrLYSQV0ISA/1V0LdxEqZbqKtEj4ktBWhVB6xy8N3yxTEsLQP/ACTK/wAqD3ihbpX3gpokfFnHQ5QRsiCZVnSQwlylTDxxKKU05AmA1snEKcFqEtuiZ72ULSKwFNzg/wDq39ENdyf4eTJyCucvyUrYpThdZDZkOMA3PXgIs/4b3EmYVWqanFgXhlJOWJgpS2OeHEANxJh0t96oSkzMQKUYioiuTOPzVbnDseJSVy6FTzOLqIsWjwTKlH/WtEw+6CiWAB7ylMWGnEwFvW6ggEoSpCUs6VkEpcsClaSy0k7LjIkA5iGOXZFWiSVGbhVNVjmUdg2ygVZgPiSdYpSLoEtNnlKmyjimETJf/cQsgFsLseFAecB+XdJaDeLTcuwLZ7u8pCLQot7SkgggMioUTxNABvgtdF1Ln47XODKWCmQhssezjPHDroA+6OPEcxVsvEWZz5UpsSRkAnCVDrsJh+YAsGdKQCBkl/kdnXICG48HKbchc8nGCSBV7S5dls65lBgSEpLdAEg6M/qkedi0KmLUSSyWGvtGp40cCm0S+5wyePbxxmXKLgPjU9AwD5Zs1XNS8JKVlQloq8x1rZ3AJJampFH3NE+enLjHpF3ipqPKXbGYW/zcIUpwUnzUGgXhIBwhyyinV6M5gDLR7QqCCUl820qNxAygvcQSHlgIcsUkl/YBdNKV3B+OUVb5sBlrCwFMvRX4hnkdWCupiDD8ZuAeZIi8rGgKJwqKSlzvBo/F3D8IhsVvZi9f2y9bos3bNSUqSWJdxTXdwqHgTeFnKJhFKnf2+EWxJdEV62zzCPX94ZPCCyiw2wgOSpKQ+pWkJYjLU9oWESioEjIZn18oaPC1nKrNNywicFHiUykhII3OtR6QyXQuvkRXNb/KnTVHSWQEgMCApBwgb2xdYitt0C0TEzVEpMwqKgnQYgA3x7RkmVitGeZKugq3ViOsHJU/y5wUQDiklYH4ccxbaRDkm10Vwxxl+ysE2XwcgpB81KX0IrnzjIIibvBPJoyJfyv7G/giukQeOl/fSy+aSM9xf66Ql2xbzFc2+Jr2hw8fp2Ja6UJSW4jP4Qt3PYRPWFGiUpAVT3wMKe+f8Jjt8vbOfJekYgmWQdfhWhB3x0hJMtIS+KYvLd7oz4xzM2XChVLBuRLv1gqiX5dpkoGUqQJqn0OAq/8AYpjW9ApbL9qnBKJuEviKZKPyShh/mVi+ML95H2eTVp6ERLvYlKU5FJzNczmwq7t3h5uj/D4KSmZaVzMdD5aMIbUBaiDtbwBTJzWB4N6Rrml2GPBqgiwygQUkJWtYIapWd+mTHUCKNnvPFMWVBK0tjUnC4GN2BbMmudSznKGkWdCnBRntEHXqNeMBLTbWWpEuWESwCqbMArhAqAaMo0T/ABCLNRjRJdysXbBestikqAYlI5BRHZh8IlvKany0rl2jF5ZCsLpGEPUpADk51d6QvybPi2jsu5oOJIpuZhFNSsSjXYTiy1wsS/CvzjixVzdHck6irH3wLd6/vbUpIe0LKkF32Ao1P8TtyfdDJaZ6ZSTV1KLjlvPAAGE+6pM6XZZHkLI2fMUnETixJxHRkDEoV3kUjgX3KUFK8xXmYS6VpINBVlAYSAAdY62HPDgzkZMbeQXb7txnT5qiczgB6kqPYK6ARRsCAuYkOkEyw2LKrOG96gy55xzZ5CpjJSkqUp6DMlRbuyVd4sXDYlotcnzEKCkqGFKkkOVOAAeCiDyiBLk9nUlLgtehiN0mWlCwNpTstQqwpsI90ZgE7qJGcKN4Ay5yxiPtA1OZb45nvHrF+yRiSnRKWHr1nHml4gKtMwDIFuyR9flFM8MccbRFjyyzSfIhs9rxGuyrfv5+nju8JRmNUBSdN44EatviWRZEKUElWEEVJzbLI7zBRdpkIDS1UFCUsSaamnxIEIbH8ADa1BICE1P+0uBx4lv2gl4NtRSqZKwH7xLDeVOwplmBECrzQAWAmO5ICQSOALU50EXrks6pNolTFAJSpSMDkKJJcggijBgaxqtgzjFGXMUm0BazspQtZG+jANmamCk2SVzVKU4TgKEmjOBjCfjFC5bKlRmk6IQkcSpYp84u2ue89UsE4AcQoMyACacBlHPz9lmHo6tFoxqKiAH0bgBGRxbFALUEkYQS3J4yI6KS34ouQ2iQEpocQqN9c+FYW7osnkWdAPtqUpStclYRXWgcc4dE2n7pZOgV8s4SrROcufpTpyHxjuNclRyP1ZBbJImzEKIYlQCqUO02kWbwGFNonO/mlMlNMm2ix5BEQyV7Y3J2n0DB3jq3ygpVlsy1FCSy5hAcp8zaJA3hAA6QxLVAWWPAfhZVpniaoYZMpSVOz41AuEDsH3DmI9Vs1rSsrCUqaWQCshkqVqEPVTanJzTKF+1W2UqxITYaSwpKSlOypI9rCoKYgqIDk51rAC47zmSsSl7UzzZYK1EqVgKmmID0AyLjeY15lilxfsyOB5IckegqSznMtTvCh49tfkWYoR7c0srqchwCcRhjvK+UyQ2a6sl8+e4R5nf16qtM0LNUooDViSakcGDDfWH5pqEWLwY3OaK9rUr7MZiQQkJHdSsIEQLsnl2dOYxyQR+aavCT0r2EEJp/6WUjPzJhfgJVT3K0fGNy7QkSLIVBxLm4VgVJCJpIA41BbhHOx6TOlkttMbpdm8mWlEtmQ4CVktqDh1AdjWkK9/FSfMXMl+UTLUzM6sRw4lNzOmvZok3ggjCF7afaSui86g5OAFE0J7wteL1kylNls13krOv8GXCM9UyOG8lgi7TLdpiApwkJopRBqSwSoGuLR+UG7mlNaZIkABliYQsrASlLgqPmFxmGG9oVpkwhR0IJZvy/tDz/AIcWDDJnzVJUTMXgCjXZRWj5jGSDxTwhuLHzminPPjBjHe8ytGOQ9cI8sTOxzFlNcSzhG8lVK7teTw8+JrcoS14faYgNoTTTcIQZd0TE7SXBGWmjRdmXKkc/BLjbL4CVFmDJoCRVReqj1oBk0WUo0pwpAhEqagklNRQZjXQRek2skK2SAAznU8OxiVrey/HLR0uXgJUkbRDA+tYqWqaxC3JKKgkmuyWcEnQkH8piTFsu7sYqTZjV0bWrb6aiMByRvY23NOO0vCWNolZZMDQDqe8dySZVsWpSS4zHMfvFS57URZ5SahJnJ50UTnrUxctGOZNnTGGQUeRoI5mV7dFmOOrf0SyLoTMGIrIqacjGRTtiklasJYOW5d41CEkE45L0wlMUU2da0gFnPBnAJblprWFG8UYQFD2S5TwIzSeIpzDQ8WJijCqoYpI4EMW+MKNtu1SFqkKrsqKDopgcKhucAjqRHaxu2c3LooXcPMmBFdspSeAFTyoTBSxkTJk6dQqKilBJolAGGnPI8oF3MW86cW+7lnDuxLoOgDx1eUgS0oCpmy2ygOWDAlbAh1rUSa/SKkvkKjtbLEu24LQhXnLOJkkDJYUWbCPdBqHzIo0ELzvRCUJLEDGMTCp2g4G80PCN3Bc5SiXaJpqgKElNKOrDiWQHWxx4RphUdwgRfFmxIQ/sFftaYhtMdzodnzrE2WEcudRRRHI8eGU3/hav3xGLSkmSlbTFEKKgHGmEMS79G6xxKk4ZVRkkH5D5wOu6UCFEFk41KA6j6vBicCUhgSWI0LEE5htxibypSc2vor8SKWNP7KiLSSkYskY+pUx/pA6Rvw/KK7TJRmF2gKO7YSD0q/aIpwOHCBU+qmL/AITI+3SG0StXUoWfqO0Bi3JBZtR0OabJLMmbMWkKxTFrqPwnCG7Ewq+NLKJSJEoO5MvHXNWFajzqojpDymQMEmXpiD8g6j/V3hF8ZTyq0Sn/ABqUX4IQfqY6nkxSgcrx7cxds9lVOnCXLqpasKdzqUznkFHtHsE6UJMlMtAGFCQA3Bh8TXrHl/hCwrmzQoLMvAQsqT7QZmA4lXwBg3efjOfKSy8E0ElIJGEsNdnPSE4Jxh+w/wAjHLIviFpikKLKSaVAGe7LQxStdqlpFQBwABPU5CF3/N5iwa1WSo6CpJalSBlEC5tcwo05dNIq5WQtNaLNtvB38tG+rv8AHdrlFSTNJl1LlJNX6+uccTATmWd6DLN/RiOxqopLZaeukJy7RRgdSolswBRNfTD3rFO0Ko+VYvXVUTOQPZX7xQt6SkKA6D11hRUxwszJlWBDbllv95xfBJiza7QTMWBXEEopqEHZ6mIp6mNlSgVlpSDx2C57A8mjpc3y5ktdFUxNuzDEjvHIyvbLscaSI5KZdcaiC5o+kZA+0TnL6mp6kxkJVUG4u+xru5IB5/pATxzKKVWaYKHaTyIKVD+rtDJhDJI3buH7RQ8WWIzLKosxQoLSdxdiOoV8I7UNSORkdsVrvRLEsqKSUqUqcUs7hOyhLa1ctwA3x1dxBM+ZMQFzCgqlpUdEt7bey5OIsRQARqzBONYPsS5aE56YvqfmYtXdKSRMMtL7IBUWU22h0gEOykk8mgnOm/76D4Pgn69hLxckylyZSaBEkJ6pOfdajFbw/YEz0T5C/ZmB8siigUOWdNxEc+LbcTa1gVKU4QN7Jxk8BUudwgp4as2A2c4alqtTaqT2MHBf80pCssksMYCBMlqsqlyVuMKiHzYhiUkUfIEF6hQOsb/zB2Y4gD6UdH/eG3x9dIJTPAGFTS5nQ7CvzB8O7IGFJUpHsGUKZkY0jhQHXOsB5GNRfId4+VyXGySZeAQk5EqpnuGdfnBHwT/9yzF6mWoNrSUtLHrApEtCWUyQoZpJxUrkNNIJeG5oTbbNnWYz78UtST8WPeEY2uSooyp8XZ6eiZnwSfl+8ebeL5j2lA3CZ9R/RHoeJkkj3i3PL9I848SkG1kbpZ/nUo/1xf5b+KIfFXyZDc95iTiQXwzEpqKlwsk9wG6wMvW0GYrIgJ755nrE8lL9G+aP1JilO0/KnuWMQx3IunqISkynTXQP+53xbNl2ARTUU9VjizWc4SAxo3w3wQXRHEj0+6LUjlyZStFnrnv+fzgY+Eg1Zy/rlBicugc9nc/oHGZgZOBd9OHHR41mRdOyewpqtq4k0/5CKt4oxEUzUB33xNc8z7zDwP8AaJr4sxTtEFgQQ/AgxO0dBO1Yz2oAT0FBJZFf4kEEfGIJ93qCVKLbMzARq+fURWsF7y5sxWFQBwDC+yVEkBg+sXrLJMxeEqZ8RUTwqTxMcnLFp0y/HL2mULXPJwBISAlAFRmXJJ+MZEazw+EZCkwnjQ8YZdPvGOjjF0yf4xXv+Sr7MsFICXBJ3AF6gjhpE4QCtLFmUN1axx4x+8ly5AznLCemtd2sd6lTZwOTchEXICZeKYCnzQFhvwklqcjFi5WUidgmJKUhOyAWJUuWlJOru+/OHTxTc8pcoKyMvClABzAYANyHwhLuBaLMsoWCRMtEpX8KDjA3VUlIygXj2l7HLN8H9Hc6XjvOcTRK50ySeDpKRXfsjvDZc1mmS8CVrYDZT7JS+4hnAUAauCC0A7iu5U8qUwx+cZq3yxFRJHA1aHG9ptnlJSu0qRLxbLlWF1N7tXNM2yi7ic5yfZMZSFoVKWAQQUrQoZ6EHfHnPjDwL5QE1Kl4E0C3JVKD0EwD/wCRD0C8xkXzLJJ8a2YTQkT0kGgWpJKQ2ipoDAM1XcawTs3iqyzVeWmbLWSGwgu4NGZQGIaQTjemgo5K9ni9u8xOJK1ENuFFBs3HtA59YK3WstJmttImJUDoyVpDv0+Bgt418IGzpMyUkqkipSamSXyc+1KPH2TAS6baMCZZzSU7J1SF5/GvLjEnkY0knFey7xsrbkpv0etWinKvzePLr4X/ANRM3hCB/Ig/rHql4JASrgD8jHmN4XdMXMmTEjElRBBDZYAH4awHmSS42M8SLbdA9KmxHdT5ju6IrWs4SC2Sg3QhLfOJ1WVY9pKkgtmDk5P9UQWkEprupzqfrEkZKyuafGg6iaAzFgcvXrlEhBU7ZaqPy9dIhsqEhCVb0jPSmQ6iLSLKqbwHKvTdFvI5TRTtU4JJAGJWvDXvxMD8OI1fPKGiz+HCwGFn19axYR4bJILVHKv0eDSbFuVdCmm72rUcX/SK8+yKermmZr84bTZWNRXJmryrE0lAO7nRzG8DI530KN2WBYWFs4BBAbNjl8IYp19ShQgodmJDBq0JFItWpAQxIICgQCU06tlAC3WQKzxTCaBKUKAS+TYgKvEPkY4vsv8AFzT/AMCkq2WUh1TmJegVTP8ASMhZk3UoiiVEbwCR0OsbiNY8ZRLLks9kNiRhJCBzao5QDM0zbwAA2bOg/wDIlvr/ACwVtdvSlB2qAPkW2a59IX/Dal+TaLTgWtSipTDNWAHZBOuLEI68u0jlrpsteMbwTgTKS5mEhQSnMM4BJ92ppCNaUKJmKmKZSJeJLVdSVJITyzLwzWi47QrHPmT5aCRjWkIcDCn2SsnIJDdIV7XMmTJoThNRiA1wlJIfiwdjAxnzyJjJQ44mju7PEtqQViTNQkkuRhSDTdiDDP4RXvS9ploUFWslakjCnDMlJCQ9WS+Zz6RXNjSrElQBbfz3/GL123LLUoOxAq2T0+A4x1+Hs4ryfZzdqJS38tdop7olrV8UA/SJLddsoJKp0u17sQQA3EupzrnDXYpjJoyUgUZgG3gaPHU61JNHHrjBUxTyJArwz41MoeXOUZ0gBgpQ+9Qk6TZSnMyW2ZDkDeMqfijwehKTaLIypKgFAAv5dc0nWWXp+HI6Rq/7DjGNA+8lsoMWxpGgb3g301ji5LxKUKqSleIrTXCQoMSEjI0zGvGBeK+h0c9L+j0+ejGCzKCtdDCxavC0quErR7pwKYZihBpmB2henySUkSJy0sHSUqKSCd7FnGUdeCb9nzLWbNaFOSglJUNU1YnMgpcg/wC2JcuOL/ZFuLyGv1ZftN2zZeJSZy3NK1d/rAu87FMWHXgIzcBjXlBu+PFcnFMkKRMSuXMKCAAQogsMJej0z3wJn30pSCEoShQJSQXJQQWYggMQ0c/JiwR2dHHmzvRcue56BSg6mdIfQ5Mw3NWDyHSKIQ+mZ+UWrtKJ0iXMQkJdADbmO0j/AJA+jE6LNTOGxh7J5NtlQWiYcykdP1jtOM++SPXCLMuwAFzEqLIHcHP08UIVTKaJQfERjYNUO/APkqsE5cpJAwgNwGVY4TZB6HzpEiJBS5AL7sn/AEjTKN+VAS/LDNVRCAUsUllMog5gO2GlHrmYMSrc5OyQQSKtvyI3xpU4ncOrwrJjUlQeOfF2ItrlTpeFIlJQAmgxAhnOXCMg7fUpZWnL2dA/vK+MbiH+LH7ZZ/IYGvy0YJC2WSTRvjhyrDRZrv8ALsQlAElMqoFCVNiOeRxEws+IruCVyJIWSVEKUTQAEtpnRLw4S7VoS+jsa0z4xZFXJkknxSQiWm/Co+UqXMXtOUmWsYtwWMLe1UioLDSGHw14dUFKtFoDTJjkJ1SDv4s1NAniYNpmjQkcg0SJWTqe/wBGjceBRlZmTO5KhI8ZXAbOpc6WPu5rBQZ8CiaUOhYs2RfeIBXdbk+0uiQ43vlSm/edIcvFF4yilcha8JUPaVkkuCD3Z9zwg28TLMnaSE4xQ7K0qq2zmD8I6kLq2cjNV0FL3vZ5aWoCtm/Kx38RHNptLz0S9AS/RBJy5QNsEgTBZwScOKZOXlSWkgfzFDDnGrunGZNmzVZICm/Mv6sSOsMsn4l1VsqkuxzScmLat7pyPQ6RbsMwOSzJUWZmwK1S24n1lAC9FMyc6MfT8PhHdhtKgxzBFQ9S1K8W1/SDXYLQctBTLIIDFR3btX7iI7VKwzZM+V7UpSVAtmn3kneMJV3gFa7UpSypSiquzWg6CJ5F7FqjI13EVpzhc4qQak4Kyxflox2qbMDHEUrpk+EfNoMX3bETimekAEgCYB74oyiPxDJ93IQqC2JdZcnaqGJ5AdGHSLEqa4IqBuNH4bx+0cN423JNH0H5qjGSexmsN8GQnDiwpxYh1zr0fPfBKx+ME4nU5SdT7pyflAOXYVTLKiYOXUFj0pA5EyqgMgpQ7FsoHx8n/R+j3lxcayRemejWfxCjd/LEyfEaKgj1zBhJuqf7hz0O/g++CsuQWca94tUkRLJJjMjxADvieTbcUL9lszlt+gcwfsd3sMuMFdhxtkdqs5WcSSy+z8Dx46RzZbQTRThWoOY/WneCnkNp+0VrXKSzuArQ07coxhEBAObdhGREVDVJPrKMhYwlt1nCkqJZ8JFcsw8Z5dXpEFstaDKmbVShTM+bGgpqYnKZhLlJHA8+Bg6AlLejYzjaENrGxZFsKN1+rxkyxKKSApnGdSR8IJAOxB8Q2JQtv2hKwU+8AoFSUAAFKkAuEk5FmrWoqq2+14lPMlLwLJVKAcHm1KENXh1gzbvCK5E1UtapZT7YmFCiVgnU4nRWhAz4iOLX4Z88grmilNhJBbdtKIA6GLI8mjmzlFSd9lG12zAjCG81aUywhJfAgGiXyJJZ24cTG0kSUBGZqVHerU8hl0itaLnFntGyoqZGJDs5UCzAjcC8dzLCvC6tc3+Q16wyIiUq6B9oWVqyc+u0WErYDvSILROCcixGZ+g1Z43IssybSUk1zWcuca5KPZkblolnWgZH1z3xzJJNA5fdDJdn+HFAqbMOI7qHk8Nd1+DrPKHs4uKjTkQInl5FdFcfHb7EKVdM0UEpXNt9c3pF6X4YtCspfcgdc49OsUhOFmDpyo1D+lR2i4mQIjdvZcsKVCZZcEiyIlL9oIxEZe0tbkvkAQQ/Ab4o3L4TXPKppBRLWoqluGKkqYv3f6UMOs3w/IVNM1aMai3tkqSGL0lnZz2jTMAwSwxPjwNStleSSlFRFaX4LTljI1o3wEV7RcU1CixcZgsHI3NoRDgBWNrlAhoo4UIcVQqWWyzvxFI3v9G+cGJNmU1VKP8AEYmShqVcGtPWnzjtKvRgkgUqI0yIwkcB0iyKPFZZ9c416M9nJSDGRoo4do1CxlgWbb6TAG2W7OxxPpDROVU8z84LG4pBxPJl7XtbIrz3xYNgl/gT2jQFoAJVG0mD32FH4E9o39iR+Edo2zTyvxkf+oG2gbAcKUElnLK2mBGmecBbNdU+0JHkGVgZ3clO5gsJOI7wKDedPYLb4Zss5SVzbPKmKSGSVoCiA70J4wJ8S3XadgWIS0jy5iCGQACoJCFgEZoIJAyL1hyzySpEkvGjKVyPLrx8L2xASpaEljhC5aquaDMPXe0ZK8K2xYGylIdnWo8nACY9Lk2K0z0S3SiW05WKhSVS0DCFEGoKlgqDUAKXcZ1LNZ7yKgoypKWfYKZeE/eMASFYgcBzFNh2csfPyMn2D/DxX0K1i8ChDElLv+Fy/FRhjkXFLQNlLRZFnvDywsypPmAoHlpSgBQKlYlElZwqACQGLB1Fi+zuZIt6LRPKZSZkoqUJaVYGAI2CNoFgfayo/tFiENtu2yiOKMekRpsIGZG8UiVNnbVx1jnybyqRIs7h6KCQFbbBgFkoGA4veJKANYyzC8MSAqzycJMvEyUjZL4/9UsrI67gNYwcmkdFeABb0T7X5Tq3Ch6GCQVFGxSrWLQJcyTKVKVMmbZQHTKClKFUli6ShABZTqUWISYqSrJecsSx5ciY6UBTpSAkhJCn26qyLhgcIAAcxq0byDBVHQVAa0WW8jjAlyg2yCkS67RZYSV5MEuSQRjXs7Ii3brNbEzZplywoY9l/K8vy9lsKCUq8wHEFFSgGUSMWyIKz3IIARzigFZ594rb/ppaXSVVQEh3IwkmY4yGGjqBJUEUghdJtP2kSrRJl4MClFSZbJfZwnFiICiSoYK0S7gx6zOR3bpwCcQPsirOSQKsAMzu7axzImhSQoOxyO8Qzf5bL/AntG03dLAYISByEZZguYd44RFMfRt1f2hp+wS/wJ7Rybul/gT2jG7PaFQk7j0yjIaxd0v/ALae0ZAUzx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t2.gstatic.com/images?q=tbn:ANd9GcSXP3J5x3j367Kr7nfGAbCkZGyvpGB8HiKlMideDL-YMdul0SPSy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700536"/>
            <a:ext cx="1800200" cy="288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5575" y="5949280"/>
            <a:ext cx="87369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Recuerda, a semejanza de la virgen María, tu «tristeza y angustia» se torna en «gozo y alegría» cuando tienes ese encuentro con Jesús. </a:t>
            </a:r>
          </a:p>
        </p:txBody>
      </p:sp>
    </p:spTree>
    <p:extLst>
      <p:ext uri="{BB962C8B-B14F-4D97-AF65-F5344CB8AC3E}">
        <p14:creationId xmlns:p14="http://schemas.microsoft.com/office/powerpoint/2010/main" val="196058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6635080" cy="194421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Piensa por un momento, ¿cuanto tiempo gastaría </a:t>
            </a:r>
            <a:r>
              <a:rPr lang="es-CO" dirty="0" smtClean="0"/>
              <a:t>María recorriendo 26 klm, y luego </a:t>
            </a:r>
            <a:r>
              <a:rPr lang="es-CO" dirty="0"/>
              <a:t>ese ascenso de 900 m a Jerusalén, </a:t>
            </a:r>
            <a:r>
              <a:rPr lang="es-CO" dirty="0" smtClean="0"/>
              <a:t>angustiada y triste,  </a:t>
            </a:r>
            <a:r>
              <a:rPr lang="es-CO" dirty="0"/>
              <a:t>buscando a Jesús? </a:t>
            </a:r>
            <a:r>
              <a:rPr lang="es-CO" dirty="0" smtClean="0"/>
              <a:t>Y </a:t>
            </a:r>
            <a:r>
              <a:rPr lang="es-CO" dirty="0"/>
              <a:t>no seso en su </a:t>
            </a:r>
            <a:r>
              <a:rPr lang="es-CO" dirty="0" smtClean="0"/>
              <a:t>búsqueda, </a:t>
            </a:r>
            <a:r>
              <a:rPr lang="es-CO" dirty="0"/>
              <a:t>hasta que lo encontró. </a:t>
            </a:r>
            <a:endParaRPr lang="es-CO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-25153" y="2276872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De la misma forma que lo hizo María, nuestra prioridad debiera </a:t>
            </a:r>
            <a:r>
              <a:rPr lang="es-CO" sz="2800" dirty="0" smtClean="0"/>
              <a:t>ser </a:t>
            </a:r>
            <a:r>
              <a:rPr lang="es-CO" sz="2800" dirty="0"/>
              <a:t>madrugar hacia Jerusalén, no importa el </a:t>
            </a:r>
            <a:r>
              <a:rPr lang="es-CO" sz="2800" dirty="0" smtClean="0"/>
              <a:t>ascenso </a:t>
            </a:r>
            <a:r>
              <a:rPr lang="es-CO" sz="2800" dirty="0"/>
              <a:t>que implica </a:t>
            </a:r>
            <a:r>
              <a:rPr lang="es-CO" sz="2800" dirty="0" smtClean="0"/>
              <a:t>mejorar </a:t>
            </a:r>
            <a:r>
              <a:rPr lang="es-CO" sz="2800" dirty="0"/>
              <a:t>nuestra relación con Jesús, y no </a:t>
            </a:r>
            <a:r>
              <a:rPr lang="es-CO" sz="2800" dirty="0" smtClean="0"/>
              <a:t>cesar </a:t>
            </a:r>
            <a:r>
              <a:rPr lang="es-CO" sz="2800" dirty="0"/>
              <a:t>en su búsqueda hasta ver su rostro como lo dice </a:t>
            </a:r>
            <a:r>
              <a:rPr lang="es-CO" sz="2800" dirty="0">
                <a:solidFill>
                  <a:srgbClr val="FF0000"/>
                </a:solidFill>
              </a:rPr>
              <a:t>(Apoc.22:4</a:t>
            </a:r>
            <a:r>
              <a:rPr lang="es-CO" sz="2800" dirty="0" smtClean="0">
                <a:solidFill>
                  <a:srgbClr val="FF0000"/>
                </a:solidFill>
              </a:rPr>
              <a:t>).</a:t>
            </a:r>
            <a:endParaRPr lang="es-CO" sz="28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441574" y="4297313"/>
            <a:ext cx="6363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Daniel </a:t>
            </a:r>
            <a:r>
              <a:rPr lang="es-CO" sz="2400" dirty="0"/>
              <a:t>es otro digno </a:t>
            </a:r>
            <a:r>
              <a:rPr lang="es-CO" sz="2400" dirty="0" smtClean="0"/>
              <a:t>ejemplo </a:t>
            </a:r>
            <a:r>
              <a:rPr lang="es-CO" sz="2400" dirty="0"/>
              <a:t>de ello, </a:t>
            </a:r>
            <a:r>
              <a:rPr lang="es-CO" sz="2400" dirty="0" smtClean="0"/>
              <a:t>cuando </a:t>
            </a:r>
            <a:r>
              <a:rPr lang="es-CO" sz="2400" dirty="0"/>
              <a:t>Daniel supo que el edicto había sido firmado, entró en su casa, y abiertas las ventanas de su cámara que daban hacia Jerusalén, se arrodillaba tres veces al día, y oraba y daba gracias delante de su Dios, como lo solía hacer antes </a:t>
            </a:r>
            <a:r>
              <a:rPr lang="es-CO" sz="2400" dirty="0">
                <a:solidFill>
                  <a:srgbClr val="FF0000"/>
                </a:solidFill>
              </a:rPr>
              <a:t>(Dan.6:10).   </a:t>
            </a:r>
          </a:p>
        </p:txBody>
      </p:sp>
      <p:pic>
        <p:nvPicPr>
          <p:cNvPr id="5" name="Picture 4" descr="http://t2.gstatic.com/images?q=tbn:ANd9GcSXP3J5x3j367Kr7nfGAbCkZGyvpGB8HiKlMideDL-YMdul0SPSy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80020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4.bp.blogspot.com/_s8i82eo77Go/TFS45z5S22I/AAAAAAAAAL8/VJi0xTyXN7s/s1600/dasn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293096"/>
            <a:ext cx="2441575" cy="247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43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dirty="0" smtClean="0"/>
              <a:t>Los “doctores” destacados en tiempos de Cristo eran </a:t>
            </a:r>
            <a:r>
              <a:rPr lang="es-CO" sz="2400" i="1" u="sng" dirty="0" smtClean="0"/>
              <a:t>Gamaliel</a:t>
            </a:r>
            <a:r>
              <a:rPr lang="es-CO" sz="2400" dirty="0" smtClean="0"/>
              <a:t>, maestro de Saulo </a:t>
            </a:r>
            <a:r>
              <a:rPr lang="es-CO" sz="2400" dirty="0" smtClean="0">
                <a:solidFill>
                  <a:srgbClr val="FF0000"/>
                </a:solidFill>
              </a:rPr>
              <a:t>(Hechos 22:3);</a:t>
            </a:r>
            <a:r>
              <a:rPr lang="es-CO" sz="2400" dirty="0" smtClean="0"/>
              <a:t> </a:t>
            </a:r>
          </a:p>
          <a:p>
            <a:pPr marL="0" indent="0">
              <a:buNone/>
            </a:pPr>
            <a:r>
              <a:rPr lang="es-CO" sz="2400" i="1" u="sng" dirty="0" smtClean="0"/>
              <a:t>Simeón</a:t>
            </a:r>
            <a:r>
              <a:rPr lang="es-CO" sz="2400" dirty="0" smtClean="0"/>
              <a:t>, hijo y sucesor de Hill el;</a:t>
            </a:r>
          </a:p>
          <a:p>
            <a:pPr marL="0" indent="0">
              <a:buNone/>
            </a:pPr>
            <a:r>
              <a:rPr lang="es-CO" sz="2400" dirty="0" smtClean="0"/>
              <a:t> </a:t>
            </a:r>
            <a:r>
              <a:rPr lang="es-CO" sz="2400" i="1" u="sng" dirty="0" smtClean="0"/>
              <a:t>Nicodemo</a:t>
            </a:r>
            <a:r>
              <a:rPr lang="es-CO" sz="2400" dirty="0" smtClean="0"/>
              <a:t> </a:t>
            </a:r>
            <a:r>
              <a:rPr lang="es-CO" sz="2400" dirty="0" smtClean="0">
                <a:solidFill>
                  <a:srgbClr val="FF0000"/>
                </a:solidFill>
              </a:rPr>
              <a:t>(Juan 3:1 ; 3:10)</a:t>
            </a:r>
            <a:r>
              <a:rPr lang="es-CO" sz="2400" dirty="0" smtClean="0"/>
              <a:t>, </a:t>
            </a:r>
          </a:p>
          <a:p>
            <a:pPr marL="0" indent="0">
              <a:buNone/>
            </a:pPr>
            <a:r>
              <a:rPr lang="es-CO" sz="2400" dirty="0" smtClean="0"/>
              <a:t>y posiblemente </a:t>
            </a:r>
            <a:r>
              <a:rPr lang="es-CO" sz="2400" i="1" u="sng" dirty="0" smtClean="0"/>
              <a:t>José de Arimatea</a:t>
            </a:r>
            <a:r>
              <a:rPr lang="es-CO" sz="2400" dirty="0" smtClean="0">
                <a:solidFill>
                  <a:srgbClr val="FF0000"/>
                </a:solidFill>
              </a:rPr>
              <a:t> (Mat.27:57)</a:t>
            </a:r>
            <a:r>
              <a:rPr lang="es-CO" sz="2400" dirty="0" smtClean="0"/>
              <a:t>. </a:t>
            </a:r>
          </a:p>
          <a:p>
            <a:pPr marL="0" indent="0">
              <a:buNone/>
            </a:pPr>
            <a:r>
              <a:rPr lang="es-CO" sz="2400" dirty="0" smtClean="0"/>
              <a:t>Estos </a:t>
            </a:r>
            <a:r>
              <a:rPr lang="es-CO" sz="2400" dirty="0"/>
              <a:t>dirigentes religiosos no podían explicarse cómo un niño que, bien lo sabían, no había aprendido en las escuelas de los rabinos </a:t>
            </a:r>
            <a:r>
              <a:rPr lang="es-CO" sz="2400" dirty="0">
                <a:solidFill>
                  <a:srgbClr val="FF0000"/>
                </a:solidFill>
              </a:rPr>
              <a:t>(DTG </a:t>
            </a:r>
            <a:r>
              <a:rPr lang="es-CO" sz="2400" dirty="0" smtClean="0">
                <a:solidFill>
                  <a:srgbClr val="FF0000"/>
                </a:solidFill>
              </a:rPr>
              <a:t>59)</a:t>
            </a:r>
            <a:r>
              <a:rPr lang="es-CO" sz="2400" dirty="0" smtClean="0"/>
              <a:t> Supiese de profecía. </a:t>
            </a:r>
          </a:p>
        </p:txBody>
      </p:sp>
      <p:pic>
        <p:nvPicPr>
          <p:cNvPr id="2050" name="Picture 2" descr="http://t0.gstatic.com/images?q=tbn:ANd9GcS2a3x_WV34jkI3Ae36Y3TWFdF49boNO5hNBX8P0eXXc0c2uuegv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16985"/>
            <a:ext cx="2836540" cy="243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4016985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Además, </a:t>
            </a:r>
            <a:r>
              <a:rPr lang="es-CO" sz="2800" dirty="0">
                <a:solidFill>
                  <a:srgbClr val="FF0000"/>
                </a:solidFill>
              </a:rPr>
              <a:t>Juan 7:15</a:t>
            </a:r>
            <a:r>
              <a:rPr lang="es-CO" sz="2800" dirty="0"/>
              <a:t> da el siguiente testimonio: Y se maravillaban los judíos, diciendo: </a:t>
            </a:r>
            <a:r>
              <a:rPr lang="es-CO" sz="2800" b="1" i="1" u="sng" dirty="0"/>
              <a:t>¿Cómo sabe éste letras, sin haber estudiado?  </a:t>
            </a:r>
            <a:r>
              <a:rPr lang="es-CO" sz="2800" dirty="0"/>
              <a:t>Dios había sido su maestro por medio de los preceptos de María. </a:t>
            </a:r>
          </a:p>
        </p:txBody>
      </p:sp>
    </p:spTree>
    <p:extLst>
      <p:ext uri="{BB962C8B-B14F-4D97-AF65-F5344CB8AC3E}">
        <p14:creationId xmlns:p14="http://schemas.microsoft.com/office/powerpoint/2010/main" val="324349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664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Este es otro de los ejemplos que podemos aprender de la virgen María. Cuando ella les dijo a los que servían: «</a:t>
            </a:r>
            <a:r>
              <a:rPr lang="es-CO" i="1" u="sng" dirty="0" smtClean="0"/>
              <a:t>Haced todo lo que os diga</a:t>
            </a:r>
            <a:r>
              <a:rPr lang="es-CO" dirty="0" smtClean="0"/>
              <a:t>», era porque ella ya lo había hecho, ella avía obedecido lo que Él había ordenado</a:t>
            </a:r>
            <a:r>
              <a:rPr lang="es-CO" dirty="0" smtClean="0"/>
              <a:t>: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179512" y="342900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i="1" baseline="30000" dirty="0">
                <a:solidFill>
                  <a:srgbClr val="FF0000"/>
                </a:solidFill>
              </a:rPr>
              <a:t>«</a:t>
            </a:r>
            <a:r>
              <a:rPr lang="es-CO" sz="2800" i="1" dirty="0">
                <a:solidFill>
                  <a:srgbClr val="FF0000"/>
                </a:solidFill>
              </a:rPr>
              <a:t>Y estas palabras que yo te mando hoy, estarán sobre tu corazón; y las repetirás a tus hijos, y hablarás de ellas estando en tu casa, y andando por el camino, y al acostarte, y cuando te levantes» </a:t>
            </a:r>
            <a:r>
              <a:rPr lang="es-CO" sz="2800" i="1" dirty="0"/>
              <a:t>(Deut.6:6,7). </a:t>
            </a:r>
            <a:endParaRPr lang="es-CO" sz="2800" i="1" dirty="0"/>
          </a:p>
        </p:txBody>
      </p:sp>
      <p:pic>
        <p:nvPicPr>
          <p:cNvPr id="1026" name="Picture 2" descr="http://t1.gstatic.com/images?q=tbn:ANd9GcRg-I-zeDLBB6m_vC5YEdEWJ-optw933qqzZHdVKkFMqQBxbPKM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12" y="3429000"/>
            <a:ext cx="4096047" cy="322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33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</a:rPr>
              <a:t>¿Quién fue la maestra </a:t>
            </a:r>
            <a:r>
              <a:rPr lang="es-CO" sz="3600" b="1" i="1" dirty="0" smtClean="0">
                <a:solidFill>
                  <a:srgbClr val="FF0000"/>
                </a:solidFill>
              </a:rPr>
              <a:t>o maestro de </a:t>
            </a:r>
            <a:r>
              <a:rPr lang="es-CO" sz="3600" b="1" i="1" dirty="0" smtClean="0">
                <a:solidFill>
                  <a:srgbClr val="FF0000"/>
                </a:solidFill>
              </a:rPr>
              <a:t>la virgen María?</a:t>
            </a:r>
            <a:endParaRPr lang="es-CO" sz="36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14687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Lucas 2:37</a:t>
            </a:r>
            <a:r>
              <a:rPr lang="es-CO" dirty="0" smtClean="0"/>
              <a:t>. </a:t>
            </a:r>
            <a:r>
              <a:rPr lang="es-CO" i="1" dirty="0" smtClean="0"/>
              <a:t>Ana,.. era </a:t>
            </a:r>
            <a:r>
              <a:rPr lang="es-CO" i="1" dirty="0"/>
              <a:t>viuda hacía ochenta y cuatro años; y no se apartaba del templo, sirviendo de noche y de día con ayunos y oraciones</a:t>
            </a:r>
            <a:r>
              <a:rPr lang="es-CO" dirty="0"/>
              <a:t>.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3528" y="3066866"/>
            <a:ext cx="61561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Esta venerable anciana de posiblemente 106 años, </a:t>
            </a:r>
            <a:r>
              <a:rPr lang="es-CO" sz="2400" dirty="0" smtClean="0"/>
              <a:t> </a:t>
            </a:r>
            <a:r>
              <a:rPr lang="es-CO" sz="2400" dirty="0"/>
              <a:t>la continua presencia de Ana en el templo habla elocuentemente del amor con que servía al Señor. «</a:t>
            </a:r>
            <a:r>
              <a:rPr lang="es-CO" sz="2400" i="1" u="sng" dirty="0"/>
              <a:t>Se dedicaba a la enseñanza de las jóvenes que venían al templo para recibir instrucción religiosa</a:t>
            </a:r>
            <a:r>
              <a:rPr lang="es-CO" sz="2400" dirty="0" smtClean="0"/>
              <a:t>». C.B.A.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25152" y="5446965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Observe la cadena de maestras consagradas a Dios: Ana fue la maestra religiosa de María, y esta, que hacia todo lo que Dios decía, a su vez fue la maestra humana de Jesús.  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4.bp.blogspot.com/-aKEQg69vj70/UAhzU6YF4mI/AAAAAAAAEbk/bkIsqWAfMKw/s1600/LI%25C3%2587%25C3%2583O+05+-+AS+AFLI%25C3%2587%25C3%2595ES+DA+VIUVEZ+-+I+O+CONCEITO+DE+VIUVEZ+-+2.+EXEMPLOS+NAS+ESCRITURAS+-+A%2529+A+PROFETIZA+A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705" y="3127374"/>
            <a:ext cx="2664295" cy="210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89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2322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Jesús era muy obediente a lo que su Madre le había enseñado, por tanto estaba muy atento «</a:t>
            </a:r>
            <a:r>
              <a:rPr lang="es-CO" b="1" dirty="0" smtClean="0"/>
              <a:t>Oyéndoles y preguntándoles». </a:t>
            </a:r>
            <a:r>
              <a:rPr lang="es-CO" dirty="0" smtClean="0"/>
              <a:t> </a:t>
            </a:r>
            <a:r>
              <a:rPr lang="es-CO" dirty="0"/>
              <a:t>Es decir, como un estudiante sincero y respetuoso. </a:t>
            </a:r>
            <a:endParaRPr lang="es-CO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179512" y="2852936"/>
            <a:ext cx="5040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María y José habían esperado que Jesús se relacionara en esta visita a Jerusalén con los rabinos, respetados y sabios, y que los llegaría a respetar prestando mayor atención a sus enseñanzas </a:t>
            </a:r>
            <a:r>
              <a:rPr lang="es-CO" sz="3200" dirty="0">
                <a:solidFill>
                  <a:srgbClr val="FF0000"/>
                </a:solidFill>
              </a:rPr>
              <a:t>(DTG 58)</a:t>
            </a:r>
            <a:r>
              <a:rPr lang="es-CO" sz="3200" dirty="0"/>
              <a:t>.  </a:t>
            </a:r>
          </a:p>
        </p:txBody>
      </p:sp>
      <p:pic>
        <p:nvPicPr>
          <p:cNvPr id="4" name="Picture 6" descr="http://3.bp.blogspot.com/-HXkANNB2sYQ/UDPGoAECb2I/AAAAAAAAAEc/XFcYaVG91tk/s1600/JesusEnElTemp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3622204" cy="372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37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95232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Sin embargo, pronto se hizo evidente que la comprensión que tenía, Jesús de las profecías era más clara que la de los rabinos.  Sus penetrantes preguntas les abrían los ojos a verdades que ellos habían pasado por alto acerca de la misión del Mesías y del cumplimiento en ese tiempo de profecías que indicaban que el Mesías estaba por aparecer</a:t>
            </a:r>
            <a:r>
              <a:rPr lang="es-CO" dirty="0">
                <a:solidFill>
                  <a:srgbClr val="FF0000"/>
                </a:solidFill>
              </a:rPr>
              <a:t> (DTG 58-59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3501008"/>
            <a:ext cx="50760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Nota. </a:t>
            </a:r>
            <a:r>
              <a:rPr lang="es-CO" sz="2800" i="1" dirty="0">
                <a:solidFill>
                  <a:srgbClr val="FF0000"/>
                </a:solidFill>
              </a:rPr>
              <a:t>Nosotros, como lo hacía Jesús, no debemos conformarnos con lo que se nos enseña en la iglesia, sino que debemos ir más allá, «Escudriñando las Escrituras</a:t>
            </a:r>
            <a:r>
              <a:rPr lang="es-CO" sz="2800" i="1" dirty="0" smtClean="0">
                <a:solidFill>
                  <a:srgbClr val="FF0000"/>
                </a:solidFill>
              </a:rPr>
              <a:t>» y el Espíritu de Profecía </a:t>
            </a:r>
            <a:r>
              <a:rPr lang="es-CO" sz="2800" i="1" dirty="0">
                <a:solidFill>
                  <a:srgbClr val="FF0000"/>
                </a:solidFill>
              </a:rPr>
              <a:t>por nosotros mismos.  </a:t>
            </a:r>
            <a:endParaRPr lang="es-CO" sz="2800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://t0.gstatic.com/images?q=tbn:ANd9GcRoOXCCt6naNLM69iDT_-RSZeQ0W0QG69kOE0ezws0SI_yki50w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45024"/>
            <a:ext cx="3600400" cy="296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15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Para reflexionar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¿En nuestra vida cristiana que debemos hacer para no «perder de vista a Jesús?</a:t>
            </a:r>
          </a:p>
          <a:p>
            <a:endParaRPr lang="es-CO" sz="3600" b="1" dirty="0" smtClean="0">
              <a:solidFill>
                <a:srgbClr val="FF0000"/>
              </a:solidFill>
            </a:endParaRPr>
          </a:p>
          <a:p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</a:t>
            </a:r>
            <a:r>
              <a:rPr lang="es-CO" u="sng" dirty="0" smtClean="0"/>
              <a:t>Escuchar el consejo de María</a:t>
            </a:r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i="1" dirty="0" smtClean="0"/>
              <a:t>Haced </a:t>
            </a:r>
            <a:r>
              <a:rPr lang="es-CO" i="1" dirty="0" smtClean="0"/>
              <a:t>todo lo que os diga</a:t>
            </a:r>
            <a:r>
              <a:rPr lang="es-CO" dirty="0" smtClean="0"/>
              <a:t>»</a:t>
            </a:r>
          </a:p>
          <a:p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</a:t>
            </a:r>
            <a:r>
              <a:rPr lang="es-CO" u="sng" dirty="0"/>
              <a:t>P</a:t>
            </a:r>
            <a:r>
              <a:rPr lang="es-CO" u="sng" dirty="0" smtClean="0"/>
              <a:t>uestos </a:t>
            </a:r>
            <a:r>
              <a:rPr lang="es-CO" u="sng" dirty="0"/>
              <a:t>los ojos en Jesús</a:t>
            </a:r>
            <a:r>
              <a:rPr lang="es-CO" dirty="0"/>
              <a:t>, el autor y consumador de la fe, el cual por el gozo puesto delante de él sufrió la cruz, menospreciando el oprobio, y se sentó a la diestra del trono de </a:t>
            </a:r>
            <a:r>
              <a:rPr lang="es-CO" dirty="0" smtClean="0"/>
              <a:t>Dios </a:t>
            </a:r>
            <a:r>
              <a:rPr lang="es-CO" dirty="0" smtClean="0">
                <a:solidFill>
                  <a:srgbClr val="FF0000"/>
                </a:solidFill>
              </a:rPr>
              <a:t>(Heb.12:2).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13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photos-e.ak.fbcdn.net/hphotos-ak-ash3/182547_10151329781002216_56708022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2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81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1653</Words>
  <Application>Microsoft Office PowerPoint</Application>
  <PresentationFormat>Presentación en pantalla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Tema N°3: No perdamos de vista a Jesús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¿Quién fue la maestra o maestro de la virgen María?</vt:lpstr>
      <vt:lpstr>Presentación de PowerPoint</vt:lpstr>
      <vt:lpstr>Presentación de PowerPoint</vt:lpstr>
      <vt:lpstr>Para reflexionar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3). No perdamos de vista a Jesús Luc.2:47,48.Ella fue la maestra de Jesús.</dc:title>
  <dc:creator>FAMILIA FIERRO CH</dc:creator>
  <cp:lastModifiedBy>FAMILIA FIERRO CH</cp:lastModifiedBy>
  <cp:revision>78</cp:revision>
  <dcterms:created xsi:type="dcterms:W3CDTF">2013-02-24T19:26:33Z</dcterms:created>
  <dcterms:modified xsi:type="dcterms:W3CDTF">2013-03-02T17:21:26Z</dcterms:modified>
</cp:coreProperties>
</file>